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404" r:id="rId2"/>
    <p:sldId id="529" r:id="rId3"/>
    <p:sldId id="566" r:id="rId4"/>
    <p:sldId id="609" r:id="rId5"/>
    <p:sldId id="553" r:id="rId6"/>
    <p:sldId id="567" r:id="rId7"/>
    <p:sldId id="554" r:id="rId8"/>
    <p:sldId id="611" r:id="rId9"/>
    <p:sldId id="612" r:id="rId10"/>
    <p:sldId id="572" r:id="rId11"/>
    <p:sldId id="266" r:id="rId12"/>
    <p:sldId id="613" r:id="rId13"/>
    <p:sldId id="267" r:id="rId14"/>
    <p:sldId id="269" r:id="rId15"/>
    <p:sldId id="264" r:id="rId16"/>
    <p:sldId id="271" r:id="rId17"/>
    <p:sldId id="617" r:id="rId18"/>
    <p:sldId id="618" r:id="rId19"/>
    <p:sldId id="574" r:id="rId20"/>
    <p:sldId id="575" r:id="rId21"/>
    <p:sldId id="514" r:id="rId22"/>
    <p:sldId id="296" r:id="rId23"/>
    <p:sldId id="297" r:id="rId24"/>
    <p:sldId id="544" r:id="rId25"/>
    <p:sldId id="541" r:id="rId26"/>
    <p:sldId id="563" r:id="rId27"/>
    <p:sldId id="593" r:id="rId28"/>
    <p:sldId id="565" r:id="rId29"/>
    <p:sldId id="560" r:id="rId30"/>
    <p:sldId id="588" r:id="rId31"/>
    <p:sldId id="573" r:id="rId32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fficio Cancelleria" initials="UC" lastIdx="1" clrIdx="0">
    <p:extLst>
      <p:ext uri="{19B8F6BF-5375-455C-9EA6-DF929625EA0E}">
        <p15:presenceInfo xmlns:p15="http://schemas.microsoft.com/office/powerpoint/2012/main" userId="S-1-5-21-1973511258-485037798-4139163372-12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06" autoAdjust="0"/>
    <p:restoredTop sz="71304" autoAdjust="0"/>
  </p:normalViewPr>
  <p:slideViewPr>
    <p:cSldViewPr>
      <p:cViewPr varScale="1">
        <p:scale>
          <a:sx n="65" d="100"/>
          <a:sy n="65" d="100"/>
        </p:scale>
        <p:origin x="950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55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6T10:46:44.95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1E94F-7EDE-43BB-8FD8-E163DBE8AAF4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D9F774D-CEB8-4AFA-8F3D-FC5A35704F0C}">
      <dgm:prSet/>
      <dgm:spPr/>
      <dgm:t>
        <a:bodyPr/>
        <a:lstStyle/>
        <a:p>
          <a:r>
            <a:rPr lang="de-DE"/>
            <a:t>Attivare risorse e capacità di resilienza: strategie per rafforzare e rigenerare le proprie motivazioni e capacità …</a:t>
          </a:r>
          <a:endParaRPr lang="en-US"/>
        </a:p>
      </dgm:t>
    </dgm:pt>
    <dgm:pt modelId="{0B5C5631-3B3B-4DF6-A767-60E1AC4F8C8F}" type="parTrans" cxnId="{72FFB2B4-6985-4B97-9465-F2113BA090C9}">
      <dgm:prSet/>
      <dgm:spPr/>
      <dgm:t>
        <a:bodyPr/>
        <a:lstStyle/>
        <a:p>
          <a:endParaRPr lang="en-US"/>
        </a:p>
      </dgm:t>
    </dgm:pt>
    <dgm:pt modelId="{9EE6B0FC-7920-4A93-9CBC-F216547F2546}" type="sibTrans" cxnId="{72FFB2B4-6985-4B97-9465-F2113BA090C9}">
      <dgm:prSet/>
      <dgm:spPr/>
      <dgm:t>
        <a:bodyPr/>
        <a:lstStyle/>
        <a:p>
          <a:endParaRPr lang="en-US"/>
        </a:p>
      </dgm:t>
    </dgm:pt>
    <dgm:pt modelId="{C46BF898-A744-4F4B-87AD-CD831BE637FB}">
      <dgm:prSet/>
      <dgm:spPr/>
      <dgm:t>
        <a:bodyPr/>
        <a:lstStyle/>
        <a:p>
          <a:r>
            <a:rPr lang="de-DE"/>
            <a:t>Definire competenze, responsabilità, compiti …</a:t>
          </a:r>
          <a:endParaRPr lang="en-US"/>
        </a:p>
      </dgm:t>
    </dgm:pt>
    <dgm:pt modelId="{C0CD940E-F485-4166-8431-78E0A44E05E9}" type="parTrans" cxnId="{904F8F57-2C84-4F84-92F4-4FE06F016921}">
      <dgm:prSet/>
      <dgm:spPr/>
      <dgm:t>
        <a:bodyPr/>
        <a:lstStyle/>
        <a:p>
          <a:endParaRPr lang="en-US"/>
        </a:p>
      </dgm:t>
    </dgm:pt>
    <dgm:pt modelId="{7E20500C-B1FE-4E75-8CCE-9D3496522DE7}" type="sibTrans" cxnId="{904F8F57-2C84-4F84-92F4-4FE06F016921}">
      <dgm:prSet/>
      <dgm:spPr/>
      <dgm:t>
        <a:bodyPr/>
        <a:lstStyle/>
        <a:p>
          <a:endParaRPr lang="en-US"/>
        </a:p>
      </dgm:t>
    </dgm:pt>
    <dgm:pt modelId="{7E1C0506-D4C4-452B-A1D5-8890608DE550}">
      <dgm:prSet/>
      <dgm:spPr/>
      <dgm:t>
        <a:bodyPr/>
        <a:lstStyle/>
        <a:p>
          <a:r>
            <a:rPr lang="de-DE"/>
            <a:t>Verificare e chiarire la nozione di guida della comunità ed esercizio dell‘autorità: Quali sono i limiti?</a:t>
          </a:r>
          <a:endParaRPr lang="en-US"/>
        </a:p>
      </dgm:t>
    </dgm:pt>
    <dgm:pt modelId="{1B65C6FE-FAE8-471F-918F-E1D342D000E4}" type="parTrans" cxnId="{5227E345-1A06-47FE-AA74-B8EB3C4E1FCF}">
      <dgm:prSet/>
      <dgm:spPr/>
      <dgm:t>
        <a:bodyPr/>
        <a:lstStyle/>
        <a:p>
          <a:endParaRPr lang="en-US"/>
        </a:p>
      </dgm:t>
    </dgm:pt>
    <dgm:pt modelId="{6D5D30BB-AFBF-4FE9-82D1-3C91889BE7CC}" type="sibTrans" cxnId="{5227E345-1A06-47FE-AA74-B8EB3C4E1FCF}">
      <dgm:prSet/>
      <dgm:spPr/>
      <dgm:t>
        <a:bodyPr/>
        <a:lstStyle/>
        <a:p>
          <a:endParaRPr lang="en-US"/>
        </a:p>
      </dgm:t>
    </dgm:pt>
    <dgm:pt modelId="{E3311F90-DF79-482E-951E-65585D58C6F4}">
      <dgm:prSet/>
      <dgm:spPr/>
      <dgm:t>
        <a:bodyPr/>
        <a:lstStyle/>
        <a:p>
          <a:r>
            <a:rPr lang="de-DE"/>
            <a:t>Vicinanza costante e fraterna del Vescovo, sia personalmente che attraverso i suoi collaboratori, ai preti, ogni prete, anche nelle sue esigenze concrete …</a:t>
          </a:r>
          <a:endParaRPr lang="en-US"/>
        </a:p>
      </dgm:t>
    </dgm:pt>
    <dgm:pt modelId="{F62BA14C-C1A2-4D5D-99CD-351C24B239FC}" type="parTrans" cxnId="{1311CFC2-6ADF-4C99-9578-A022D10D00D8}">
      <dgm:prSet/>
      <dgm:spPr/>
      <dgm:t>
        <a:bodyPr/>
        <a:lstStyle/>
        <a:p>
          <a:endParaRPr lang="en-US"/>
        </a:p>
      </dgm:t>
    </dgm:pt>
    <dgm:pt modelId="{0FD94821-E1E4-48C7-9E18-2DEBED15F8CD}" type="sibTrans" cxnId="{1311CFC2-6ADF-4C99-9578-A022D10D00D8}">
      <dgm:prSet/>
      <dgm:spPr/>
      <dgm:t>
        <a:bodyPr/>
        <a:lstStyle/>
        <a:p>
          <a:endParaRPr lang="en-US"/>
        </a:p>
      </dgm:t>
    </dgm:pt>
    <dgm:pt modelId="{D6C93B3E-4181-44C3-B721-8BAF1E9A7ED1}">
      <dgm:prSet/>
      <dgm:spPr/>
      <dgm:t>
        <a:bodyPr/>
        <a:lstStyle/>
        <a:p>
          <a:r>
            <a:rPr lang="de-DE"/>
            <a:t>Valutare con attenzione incarichi, compiti, trasferimenti … per accompagnare: NON LASCIARE MAI UN PRETE SOLO (anche se lui stesso vuole stare solo!)</a:t>
          </a:r>
          <a:endParaRPr lang="en-US"/>
        </a:p>
      </dgm:t>
    </dgm:pt>
    <dgm:pt modelId="{E71F6CE8-B422-4E77-A44C-DBA2C0871585}" type="parTrans" cxnId="{AC7091A7-5E6D-407B-A231-87B3E31B964B}">
      <dgm:prSet/>
      <dgm:spPr/>
      <dgm:t>
        <a:bodyPr/>
        <a:lstStyle/>
        <a:p>
          <a:endParaRPr lang="en-US"/>
        </a:p>
      </dgm:t>
    </dgm:pt>
    <dgm:pt modelId="{5ACA1024-7129-4FA0-B808-35CF2A67BB49}" type="sibTrans" cxnId="{AC7091A7-5E6D-407B-A231-87B3E31B964B}">
      <dgm:prSet/>
      <dgm:spPr/>
      <dgm:t>
        <a:bodyPr/>
        <a:lstStyle/>
        <a:p>
          <a:endParaRPr lang="en-US"/>
        </a:p>
      </dgm:t>
    </dgm:pt>
    <dgm:pt modelId="{9087D052-00D4-4F5C-94BB-8CE73A26A696}" type="pres">
      <dgm:prSet presAssocID="{CEE1E94F-7EDE-43BB-8FD8-E163DBE8AAF4}" presName="diagram" presStyleCnt="0">
        <dgm:presLayoutVars>
          <dgm:dir/>
          <dgm:resizeHandles val="exact"/>
        </dgm:presLayoutVars>
      </dgm:prSet>
      <dgm:spPr/>
    </dgm:pt>
    <dgm:pt modelId="{30BC2034-8FAF-4B69-8868-8852DD2D3EDF}" type="pres">
      <dgm:prSet presAssocID="{FD9F774D-CEB8-4AFA-8F3D-FC5A35704F0C}" presName="node" presStyleLbl="node1" presStyleIdx="0" presStyleCnt="5">
        <dgm:presLayoutVars>
          <dgm:bulletEnabled val="1"/>
        </dgm:presLayoutVars>
      </dgm:prSet>
      <dgm:spPr/>
    </dgm:pt>
    <dgm:pt modelId="{2C3774C5-4082-45F4-BCF6-0F67252FD374}" type="pres">
      <dgm:prSet presAssocID="{9EE6B0FC-7920-4A93-9CBC-F216547F2546}" presName="sibTrans" presStyleCnt="0"/>
      <dgm:spPr/>
    </dgm:pt>
    <dgm:pt modelId="{2C0B9298-D452-4FD8-B8E5-6C6A47290556}" type="pres">
      <dgm:prSet presAssocID="{C46BF898-A744-4F4B-87AD-CD831BE637FB}" presName="node" presStyleLbl="node1" presStyleIdx="1" presStyleCnt="5">
        <dgm:presLayoutVars>
          <dgm:bulletEnabled val="1"/>
        </dgm:presLayoutVars>
      </dgm:prSet>
      <dgm:spPr/>
    </dgm:pt>
    <dgm:pt modelId="{07A8DDCF-E596-4F03-A727-96D93198D8F1}" type="pres">
      <dgm:prSet presAssocID="{7E20500C-B1FE-4E75-8CCE-9D3496522DE7}" presName="sibTrans" presStyleCnt="0"/>
      <dgm:spPr/>
    </dgm:pt>
    <dgm:pt modelId="{4598BE3B-EC21-4960-8794-976EF4EEC498}" type="pres">
      <dgm:prSet presAssocID="{7E1C0506-D4C4-452B-A1D5-8890608DE550}" presName="node" presStyleLbl="node1" presStyleIdx="2" presStyleCnt="5">
        <dgm:presLayoutVars>
          <dgm:bulletEnabled val="1"/>
        </dgm:presLayoutVars>
      </dgm:prSet>
      <dgm:spPr/>
    </dgm:pt>
    <dgm:pt modelId="{5A769EE8-5953-49D5-85EC-4FDD8BB537B7}" type="pres">
      <dgm:prSet presAssocID="{6D5D30BB-AFBF-4FE9-82D1-3C91889BE7CC}" presName="sibTrans" presStyleCnt="0"/>
      <dgm:spPr/>
    </dgm:pt>
    <dgm:pt modelId="{50B50F92-12FF-4CED-A123-4BA8DD9A7C90}" type="pres">
      <dgm:prSet presAssocID="{E3311F90-DF79-482E-951E-65585D58C6F4}" presName="node" presStyleLbl="node1" presStyleIdx="3" presStyleCnt="5">
        <dgm:presLayoutVars>
          <dgm:bulletEnabled val="1"/>
        </dgm:presLayoutVars>
      </dgm:prSet>
      <dgm:spPr/>
    </dgm:pt>
    <dgm:pt modelId="{8550665D-F03E-44DB-AEB6-EF84F9978B86}" type="pres">
      <dgm:prSet presAssocID="{0FD94821-E1E4-48C7-9E18-2DEBED15F8CD}" presName="sibTrans" presStyleCnt="0"/>
      <dgm:spPr/>
    </dgm:pt>
    <dgm:pt modelId="{33F3D240-8C87-4B68-AA26-C5090790FEC8}" type="pres">
      <dgm:prSet presAssocID="{D6C93B3E-4181-44C3-B721-8BAF1E9A7ED1}" presName="node" presStyleLbl="node1" presStyleIdx="4" presStyleCnt="5">
        <dgm:presLayoutVars>
          <dgm:bulletEnabled val="1"/>
        </dgm:presLayoutVars>
      </dgm:prSet>
      <dgm:spPr/>
    </dgm:pt>
  </dgm:ptLst>
  <dgm:cxnLst>
    <dgm:cxn modelId="{E1204212-7253-40A2-872A-5D997E4867AB}" type="presOf" srcId="{7E1C0506-D4C4-452B-A1D5-8890608DE550}" destId="{4598BE3B-EC21-4960-8794-976EF4EEC498}" srcOrd="0" destOrd="0" presId="urn:microsoft.com/office/officeart/2005/8/layout/default"/>
    <dgm:cxn modelId="{5227E345-1A06-47FE-AA74-B8EB3C4E1FCF}" srcId="{CEE1E94F-7EDE-43BB-8FD8-E163DBE8AAF4}" destId="{7E1C0506-D4C4-452B-A1D5-8890608DE550}" srcOrd="2" destOrd="0" parTransId="{1B65C6FE-FAE8-471F-918F-E1D342D000E4}" sibTransId="{6D5D30BB-AFBF-4FE9-82D1-3C91889BE7CC}"/>
    <dgm:cxn modelId="{DED10468-C89D-4C25-81EE-892FF5A0EEF0}" type="presOf" srcId="{D6C93B3E-4181-44C3-B721-8BAF1E9A7ED1}" destId="{33F3D240-8C87-4B68-AA26-C5090790FEC8}" srcOrd="0" destOrd="0" presId="urn:microsoft.com/office/officeart/2005/8/layout/default"/>
    <dgm:cxn modelId="{42453857-EAFE-4EB5-882F-55B3156B43C3}" type="presOf" srcId="{C46BF898-A744-4F4B-87AD-CD831BE637FB}" destId="{2C0B9298-D452-4FD8-B8E5-6C6A47290556}" srcOrd="0" destOrd="0" presId="urn:microsoft.com/office/officeart/2005/8/layout/default"/>
    <dgm:cxn modelId="{904F8F57-2C84-4F84-92F4-4FE06F016921}" srcId="{CEE1E94F-7EDE-43BB-8FD8-E163DBE8AAF4}" destId="{C46BF898-A744-4F4B-87AD-CD831BE637FB}" srcOrd="1" destOrd="0" parTransId="{C0CD940E-F485-4166-8431-78E0A44E05E9}" sibTransId="{7E20500C-B1FE-4E75-8CCE-9D3496522DE7}"/>
    <dgm:cxn modelId="{1BAA1597-0AE3-42D5-8F17-C511DE164506}" type="presOf" srcId="{FD9F774D-CEB8-4AFA-8F3D-FC5A35704F0C}" destId="{30BC2034-8FAF-4B69-8868-8852DD2D3EDF}" srcOrd="0" destOrd="0" presId="urn:microsoft.com/office/officeart/2005/8/layout/default"/>
    <dgm:cxn modelId="{AEFA5F9A-ABAA-4085-B75E-E66E452105CE}" type="presOf" srcId="{CEE1E94F-7EDE-43BB-8FD8-E163DBE8AAF4}" destId="{9087D052-00D4-4F5C-94BB-8CE73A26A696}" srcOrd="0" destOrd="0" presId="urn:microsoft.com/office/officeart/2005/8/layout/default"/>
    <dgm:cxn modelId="{AC7091A7-5E6D-407B-A231-87B3E31B964B}" srcId="{CEE1E94F-7EDE-43BB-8FD8-E163DBE8AAF4}" destId="{D6C93B3E-4181-44C3-B721-8BAF1E9A7ED1}" srcOrd="4" destOrd="0" parTransId="{E71F6CE8-B422-4E77-A44C-DBA2C0871585}" sibTransId="{5ACA1024-7129-4FA0-B808-35CF2A67BB49}"/>
    <dgm:cxn modelId="{72FFB2B4-6985-4B97-9465-F2113BA090C9}" srcId="{CEE1E94F-7EDE-43BB-8FD8-E163DBE8AAF4}" destId="{FD9F774D-CEB8-4AFA-8F3D-FC5A35704F0C}" srcOrd="0" destOrd="0" parTransId="{0B5C5631-3B3B-4DF6-A767-60E1AC4F8C8F}" sibTransId="{9EE6B0FC-7920-4A93-9CBC-F216547F2546}"/>
    <dgm:cxn modelId="{1311CFC2-6ADF-4C99-9578-A022D10D00D8}" srcId="{CEE1E94F-7EDE-43BB-8FD8-E163DBE8AAF4}" destId="{E3311F90-DF79-482E-951E-65585D58C6F4}" srcOrd="3" destOrd="0" parTransId="{F62BA14C-C1A2-4D5D-99CD-351C24B239FC}" sibTransId="{0FD94821-E1E4-48C7-9E18-2DEBED15F8CD}"/>
    <dgm:cxn modelId="{4A31CFD0-C769-45F9-AFAB-322B11C08EB7}" type="presOf" srcId="{E3311F90-DF79-482E-951E-65585D58C6F4}" destId="{50B50F92-12FF-4CED-A123-4BA8DD9A7C90}" srcOrd="0" destOrd="0" presId="urn:microsoft.com/office/officeart/2005/8/layout/default"/>
    <dgm:cxn modelId="{BAC197E8-A7B1-4363-8216-E45B6B0761CA}" type="presParOf" srcId="{9087D052-00D4-4F5C-94BB-8CE73A26A696}" destId="{30BC2034-8FAF-4B69-8868-8852DD2D3EDF}" srcOrd="0" destOrd="0" presId="urn:microsoft.com/office/officeart/2005/8/layout/default"/>
    <dgm:cxn modelId="{C82751A9-9349-433C-A8BC-AC6979224AA3}" type="presParOf" srcId="{9087D052-00D4-4F5C-94BB-8CE73A26A696}" destId="{2C3774C5-4082-45F4-BCF6-0F67252FD374}" srcOrd="1" destOrd="0" presId="urn:microsoft.com/office/officeart/2005/8/layout/default"/>
    <dgm:cxn modelId="{8C3BE176-DF8A-4039-A00C-9E3EA47224E2}" type="presParOf" srcId="{9087D052-00D4-4F5C-94BB-8CE73A26A696}" destId="{2C0B9298-D452-4FD8-B8E5-6C6A47290556}" srcOrd="2" destOrd="0" presId="urn:microsoft.com/office/officeart/2005/8/layout/default"/>
    <dgm:cxn modelId="{026CE93C-CEB2-442A-91A0-DF3044A4F4C1}" type="presParOf" srcId="{9087D052-00D4-4F5C-94BB-8CE73A26A696}" destId="{07A8DDCF-E596-4F03-A727-96D93198D8F1}" srcOrd="3" destOrd="0" presId="urn:microsoft.com/office/officeart/2005/8/layout/default"/>
    <dgm:cxn modelId="{62CCBB1C-6668-4912-B0E5-CDEF30CF00A0}" type="presParOf" srcId="{9087D052-00D4-4F5C-94BB-8CE73A26A696}" destId="{4598BE3B-EC21-4960-8794-976EF4EEC498}" srcOrd="4" destOrd="0" presId="urn:microsoft.com/office/officeart/2005/8/layout/default"/>
    <dgm:cxn modelId="{20E57D9F-44CD-4CD1-A754-780AC7E449D1}" type="presParOf" srcId="{9087D052-00D4-4F5C-94BB-8CE73A26A696}" destId="{5A769EE8-5953-49D5-85EC-4FDD8BB537B7}" srcOrd="5" destOrd="0" presId="urn:microsoft.com/office/officeart/2005/8/layout/default"/>
    <dgm:cxn modelId="{91108AD2-B9DD-4B98-9614-E19D1AADFD69}" type="presParOf" srcId="{9087D052-00D4-4F5C-94BB-8CE73A26A696}" destId="{50B50F92-12FF-4CED-A123-4BA8DD9A7C90}" srcOrd="6" destOrd="0" presId="urn:microsoft.com/office/officeart/2005/8/layout/default"/>
    <dgm:cxn modelId="{E9021EF7-7DF3-44B6-ADF4-30A1D5D24782}" type="presParOf" srcId="{9087D052-00D4-4F5C-94BB-8CE73A26A696}" destId="{8550665D-F03E-44DB-AEB6-EF84F9978B86}" srcOrd="7" destOrd="0" presId="urn:microsoft.com/office/officeart/2005/8/layout/default"/>
    <dgm:cxn modelId="{42049E35-9BB4-44F9-B466-E60BDED047BE}" type="presParOf" srcId="{9087D052-00D4-4F5C-94BB-8CE73A26A696}" destId="{33F3D240-8C87-4B68-AA26-C5090790FEC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EDAF28-D1A9-40DF-86CD-74C036B4B965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FD10C64-2DF1-49BA-ACB5-7DE230FABF3E}">
      <dgm:prSet/>
      <dgm:spPr/>
      <dgm:t>
        <a:bodyPr/>
        <a:lstStyle/>
        <a:p>
          <a:r>
            <a:rPr lang="it-IT"/>
            <a:t>MA ANCHE PER …</a:t>
          </a:r>
          <a:endParaRPr lang="en-US"/>
        </a:p>
      </dgm:t>
    </dgm:pt>
    <dgm:pt modelId="{92E2D3CA-28BB-4A1B-94B1-FF25212FD55B}" type="parTrans" cxnId="{59AEC87D-7425-4ABA-BE4D-CA16BAADAA83}">
      <dgm:prSet/>
      <dgm:spPr/>
      <dgm:t>
        <a:bodyPr/>
        <a:lstStyle/>
        <a:p>
          <a:endParaRPr lang="en-US"/>
        </a:p>
      </dgm:t>
    </dgm:pt>
    <dgm:pt modelId="{E295F667-87A2-409A-BB56-724363E31CB9}" type="sibTrans" cxnId="{59AEC87D-7425-4ABA-BE4D-CA16BAADAA83}">
      <dgm:prSet/>
      <dgm:spPr/>
      <dgm:t>
        <a:bodyPr/>
        <a:lstStyle/>
        <a:p>
          <a:endParaRPr lang="en-US"/>
        </a:p>
      </dgm:t>
    </dgm:pt>
    <dgm:pt modelId="{6EAA1FC1-6488-4964-A4EC-5C3F98BD1B5F}">
      <dgm:prSet/>
      <dgm:spPr/>
      <dgm:t>
        <a:bodyPr/>
        <a:lstStyle/>
        <a:p>
          <a:pPr algn="ctr"/>
          <a:r>
            <a:rPr lang="it-IT" b="1" dirty="0"/>
            <a:t>RAFFORZARE LA FRATERNITÀ SACERDOTALE</a:t>
          </a:r>
          <a:endParaRPr lang="en-US" b="1" dirty="0"/>
        </a:p>
      </dgm:t>
    </dgm:pt>
    <dgm:pt modelId="{8CE63345-A350-4828-AA33-DC214E87F3A7}" type="parTrans" cxnId="{05523D01-B63A-4C22-B58E-679C58A71225}">
      <dgm:prSet/>
      <dgm:spPr/>
      <dgm:t>
        <a:bodyPr/>
        <a:lstStyle/>
        <a:p>
          <a:endParaRPr lang="en-US"/>
        </a:p>
      </dgm:t>
    </dgm:pt>
    <dgm:pt modelId="{628ECF50-1D30-4BA7-8DE1-DD92C42BC0E1}" type="sibTrans" cxnId="{05523D01-B63A-4C22-B58E-679C58A71225}">
      <dgm:prSet/>
      <dgm:spPr/>
      <dgm:t>
        <a:bodyPr/>
        <a:lstStyle/>
        <a:p>
          <a:endParaRPr lang="en-US"/>
        </a:p>
      </dgm:t>
    </dgm:pt>
    <dgm:pt modelId="{30C039EC-BA52-40E2-95E3-14290E5EC21B}">
      <dgm:prSet/>
      <dgm:spPr/>
      <dgm:t>
        <a:bodyPr/>
        <a:lstStyle/>
        <a:p>
          <a:pPr algn="ctr"/>
          <a:r>
            <a:rPr lang="it-IT" b="1" dirty="0"/>
            <a:t>INFORMARE E FORMARE GLI OPERATORI PASTORALI</a:t>
          </a:r>
          <a:endParaRPr lang="en-US" b="1" dirty="0"/>
        </a:p>
      </dgm:t>
    </dgm:pt>
    <dgm:pt modelId="{43929468-FF6E-4161-8E20-C83D5FB01012}" type="parTrans" cxnId="{03EBDB26-3D4E-4BFD-833F-3740AE7977AC}">
      <dgm:prSet/>
      <dgm:spPr/>
      <dgm:t>
        <a:bodyPr/>
        <a:lstStyle/>
        <a:p>
          <a:endParaRPr lang="en-US"/>
        </a:p>
      </dgm:t>
    </dgm:pt>
    <dgm:pt modelId="{29845D65-3B43-4B12-AFF6-BFCF2F0E35BB}" type="sibTrans" cxnId="{03EBDB26-3D4E-4BFD-833F-3740AE7977AC}">
      <dgm:prSet/>
      <dgm:spPr/>
      <dgm:t>
        <a:bodyPr/>
        <a:lstStyle/>
        <a:p>
          <a:endParaRPr lang="en-US"/>
        </a:p>
      </dgm:t>
    </dgm:pt>
    <dgm:pt modelId="{98D31F1B-C9E8-4E0B-9C98-72D754F24DC0}">
      <dgm:prSet/>
      <dgm:spPr/>
      <dgm:t>
        <a:bodyPr/>
        <a:lstStyle/>
        <a:p>
          <a:pPr algn="ctr"/>
          <a:r>
            <a:rPr lang="it-IT" b="1" dirty="0"/>
            <a:t>FAVORIRE</a:t>
          </a:r>
          <a:r>
            <a:rPr lang="it-IT" b="1" u="sng" dirty="0"/>
            <a:t> UNA CULTURA Della tutela dei minori e della prevenzione degli abusi PER TUTTA LA SOCIETÀ</a:t>
          </a:r>
          <a:endParaRPr lang="en-US" b="1" dirty="0"/>
        </a:p>
      </dgm:t>
    </dgm:pt>
    <dgm:pt modelId="{353C194E-048F-4B30-8663-E70B133B6152}" type="parTrans" cxnId="{22CC9155-E5C2-42F9-A459-2119434E6E24}">
      <dgm:prSet/>
      <dgm:spPr/>
      <dgm:t>
        <a:bodyPr/>
        <a:lstStyle/>
        <a:p>
          <a:endParaRPr lang="en-US"/>
        </a:p>
      </dgm:t>
    </dgm:pt>
    <dgm:pt modelId="{64F2E41B-6530-4017-BCCE-307099FFF4DA}" type="sibTrans" cxnId="{22CC9155-E5C2-42F9-A459-2119434E6E24}">
      <dgm:prSet/>
      <dgm:spPr/>
      <dgm:t>
        <a:bodyPr/>
        <a:lstStyle/>
        <a:p>
          <a:endParaRPr lang="en-US"/>
        </a:p>
      </dgm:t>
    </dgm:pt>
    <dgm:pt modelId="{B3032F91-3ABA-42EB-9E32-577251888C34}">
      <dgm:prSet/>
      <dgm:spPr/>
      <dgm:t>
        <a:bodyPr/>
        <a:lstStyle/>
        <a:p>
          <a:pPr algn="ctr"/>
          <a:r>
            <a:rPr lang="it-IT" b="1" dirty="0"/>
            <a:t>DI-MOSTRARE CON CHIAREZZA L’IMPEGNO E LO SFORZO PER UN AMBIENTE SICURO PER I PIU’ PICCOLI</a:t>
          </a:r>
          <a:endParaRPr lang="en-US" b="1" dirty="0"/>
        </a:p>
      </dgm:t>
    </dgm:pt>
    <dgm:pt modelId="{04102578-7631-4C28-849B-9FAEADE130C8}" type="parTrans" cxnId="{717CAC91-635B-4102-8E07-523135E5D73A}">
      <dgm:prSet/>
      <dgm:spPr/>
      <dgm:t>
        <a:bodyPr/>
        <a:lstStyle/>
        <a:p>
          <a:endParaRPr lang="en-US"/>
        </a:p>
      </dgm:t>
    </dgm:pt>
    <dgm:pt modelId="{DBB60B33-2854-4EE7-A370-2E8DDB652999}" type="sibTrans" cxnId="{717CAC91-635B-4102-8E07-523135E5D73A}">
      <dgm:prSet/>
      <dgm:spPr/>
      <dgm:t>
        <a:bodyPr/>
        <a:lstStyle/>
        <a:p>
          <a:endParaRPr lang="en-US"/>
        </a:p>
      </dgm:t>
    </dgm:pt>
    <dgm:pt modelId="{CB793A06-D599-4014-8AC0-0489BAB6B9F1}">
      <dgm:prSet/>
      <dgm:spPr/>
      <dgm:t>
        <a:bodyPr/>
        <a:lstStyle/>
        <a:p>
          <a:pPr algn="ctr"/>
          <a:r>
            <a:rPr lang="it-IT" b="1" dirty="0"/>
            <a:t>«COMUNIT</a:t>
          </a:r>
          <a:r>
            <a:rPr lang="it-IT" b="1" dirty="0">
              <a:latin typeface="Times New Roman" panose="02020603050405020304" pitchFamily="18" charset="0"/>
              <a:cs typeface="Times New Roman" panose="02020603050405020304" pitchFamily="18" charset="0"/>
            </a:rPr>
            <a:t>À</a:t>
          </a:r>
          <a:r>
            <a:rPr lang="it-IT" b="1" dirty="0"/>
            <a:t> APERTE-TRASPARENTI» CONTRO OGNI ACCUSA DI «COLLUSIONE»</a:t>
          </a:r>
          <a:endParaRPr lang="en-US" b="1" dirty="0"/>
        </a:p>
      </dgm:t>
    </dgm:pt>
    <dgm:pt modelId="{E194C018-AC5C-4738-89E9-B5E2ACE1A22D}" type="parTrans" cxnId="{60F09880-5935-4CEC-AEE0-EC6DD3AC2979}">
      <dgm:prSet/>
      <dgm:spPr/>
      <dgm:t>
        <a:bodyPr/>
        <a:lstStyle/>
        <a:p>
          <a:endParaRPr lang="en-US"/>
        </a:p>
      </dgm:t>
    </dgm:pt>
    <dgm:pt modelId="{AAD85763-9ACC-4FA6-9B27-911BAA761682}" type="sibTrans" cxnId="{60F09880-5935-4CEC-AEE0-EC6DD3AC2979}">
      <dgm:prSet/>
      <dgm:spPr/>
      <dgm:t>
        <a:bodyPr/>
        <a:lstStyle/>
        <a:p>
          <a:endParaRPr lang="en-US"/>
        </a:p>
      </dgm:t>
    </dgm:pt>
    <dgm:pt modelId="{83FD6A4F-61BF-49A1-8E8C-420BBE84B102}">
      <dgm:prSet/>
      <dgm:spPr/>
      <dgm:t>
        <a:bodyPr/>
        <a:lstStyle/>
        <a:p>
          <a:pPr algn="ctr"/>
          <a:r>
            <a:rPr lang="it-IT" b="1" dirty="0"/>
            <a:t>Fare RETE CON LE FAMIGLIE </a:t>
          </a:r>
          <a:endParaRPr lang="en-US" b="1" dirty="0"/>
        </a:p>
      </dgm:t>
    </dgm:pt>
    <dgm:pt modelId="{3FB39604-D73A-46FF-BF35-C22707060E55}" type="parTrans" cxnId="{ECB181EA-1310-45E2-8485-D5F49767CCC5}">
      <dgm:prSet/>
      <dgm:spPr/>
      <dgm:t>
        <a:bodyPr/>
        <a:lstStyle/>
        <a:p>
          <a:endParaRPr lang="en-US"/>
        </a:p>
      </dgm:t>
    </dgm:pt>
    <dgm:pt modelId="{6AFA27A1-6AFB-45AC-9D9C-FFDA92A27CA8}" type="sibTrans" cxnId="{ECB181EA-1310-45E2-8485-D5F49767CCC5}">
      <dgm:prSet/>
      <dgm:spPr/>
      <dgm:t>
        <a:bodyPr/>
        <a:lstStyle/>
        <a:p>
          <a:endParaRPr lang="en-US"/>
        </a:p>
      </dgm:t>
    </dgm:pt>
    <dgm:pt modelId="{6ED15383-4B36-4638-B504-93A6C440095F}">
      <dgm:prSet/>
      <dgm:spPr/>
      <dgm:t>
        <a:bodyPr/>
        <a:lstStyle/>
        <a:p>
          <a:pPr algn="ctr"/>
          <a:r>
            <a:rPr lang="it-IT" b="1" dirty="0"/>
            <a:t>….</a:t>
          </a:r>
          <a:endParaRPr lang="en-US" b="1" dirty="0"/>
        </a:p>
      </dgm:t>
    </dgm:pt>
    <dgm:pt modelId="{C7880178-AA52-405B-A973-73ADC8545561}" type="parTrans" cxnId="{AF93445A-3F93-4EAB-9224-E43E8C0741AC}">
      <dgm:prSet/>
      <dgm:spPr/>
      <dgm:t>
        <a:bodyPr/>
        <a:lstStyle/>
        <a:p>
          <a:endParaRPr lang="en-US"/>
        </a:p>
      </dgm:t>
    </dgm:pt>
    <dgm:pt modelId="{AB78A9DA-2C92-45A2-BD65-A54F3CF156F4}" type="sibTrans" cxnId="{AF93445A-3F93-4EAB-9224-E43E8C0741AC}">
      <dgm:prSet/>
      <dgm:spPr/>
      <dgm:t>
        <a:bodyPr/>
        <a:lstStyle/>
        <a:p>
          <a:endParaRPr lang="en-US"/>
        </a:p>
      </dgm:t>
    </dgm:pt>
    <dgm:pt modelId="{6F8E2662-29A5-4E41-9285-3F9DBEAD5E97}" type="pres">
      <dgm:prSet presAssocID="{61EDAF28-D1A9-40DF-86CD-74C036B4B965}" presName="linear" presStyleCnt="0">
        <dgm:presLayoutVars>
          <dgm:animLvl val="lvl"/>
          <dgm:resizeHandles val="exact"/>
        </dgm:presLayoutVars>
      </dgm:prSet>
      <dgm:spPr/>
    </dgm:pt>
    <dgm:pt modelId="{46FDD83E-C5CC-403E-926D-863AB28EB690}" type="pres">
      <dgm:prSet presAssocID="{0FD10C64-2DF1-49BA-ACB5-7DE230FABF3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04B15DF8-3A30-4BC7-825F-200CF7D41664}" type="pres">
      <dgm:prSet presAssocID="{0FD10C64-2DF1-49BA-ACB5-7DE230FABF3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5523D01-B63A-4C22-B58E-679C58A71225}" srcId="{0FD10C64-2DF1-49BA-ACB5-7DE230FABF3E}" destId="{6EAA1FC1-6488-4964-A4EC-5C3F98BD1B5F}" srcOrd="0" destOrd="0" parTransId="{8CE63345-A350-4828-AA33-DC214E87F3A7}" sibTransId="{628ECF50-1D30-4BA7-8DE1-DD92C42BC0E1}"/>
    <dgm:cxn modelId="{C9937213-8C32-4B81-99DF-13D192303797}" type="presOf" srcId="{6ED15383-4B36-4638-B504-93A6C440095F}" destId="{04B15DF8-3A30-4BC7-825F-200CF7D41664}" srcOrd="0" destOrd="6" presId="urn:microsoft.com/office/officeart/2005/8/layout/vList2"/>
    <dgm:cxn modelId="{03EBDB26-3D4E-4BFD-833F-3740AE7977AC}" srcId="{0FD10C64-2DF1-49BA-ACB5-7DE230FABF3E}" destId="{30C039EC-BA52-40E2-95E3-14290E5EC21B}" srcOrd="1" destOrd="0" parTransId="{43929468-FF6E-4161-8E20-C83D5FB01012}" sibTransId="{29845D65-3B43-4B12-AFF6-BFCF2F0E35BB}"/>
    <dgm:cxn modelId="{64117F38-FF2F-4094-B191-5EA40EDB5B79}" type="presOf" srcId="{B3032F91-3ABA-42EB-9E32-577251888C34}" destId="{04B15DF8-3A30-4BC7-825F-200CF7D41664}" srcOrd="0" destOrd="3" presId="urn:microsoft.com/office/officeart/2005/8/layout/vList2"/>
    <dgm:cxn modelId="{6C308039-7621-4207-9C93-6F16B343DBCA}" type="presOf" srcId="{98D31F1B-C9E8-4E0B-9C98-72D754F24DC0}" destId="{04B15DF8-3A30-4BC7-825F-200CF7D41664}" srcOrd="0" destOrd="2" presId="urn:microsoft.com/office/officeart/2005/8/layout/vList2"/>
    <dgm:cxn modelId="{7EF0A939-EBDD-47B9-91C0-E24EFDB41D7A}" type="presOf" srcId="{61EDAF28-D1A9-40DF-86CD-74C036B4B965}" destId="{6F8E2662-29A5-4E41-9285-3F9DBEAD5E97}" srcOrd="0" destOrd="0" presId="urn:microsoft.com/office/officeart/2005/8/layout/vList2"/>
    <dgm:cxn modelId="{A828FF70-3461-4EB0-9F11-A19B21113E73}" type="presOf" srcId="{83FD6A4F-61BF-49A1-8E8C-420BBE84B102}" destId="{04B15DF8-3A30-4BC7-825F-200CF7D41664}" srcOrd="0" destOrd="5" presId="urn:microsoft.com/office/officeart/2005/8/layout/vList2"/>
    <dgm:cxn modelId="{9F165B52-5B64-47DC-83DA-1071DBEE356D}" type="presOf" srcId="{0FD10C64-2DF1-49BA-ACB5-7DE230FABF3E}" destId="{46FDD83E-C5CC-403E-926D-863AB28EB690}" srcOrd="0" destOrd="0" presId="urn:microsoft.com/office/officeart/2005/8/layout/vList2"/>
    <dgm:cxn modelId="{22CC9155-E5C2-42F9-A459-2119434E6E24}" srcId="{0FD10C64-2DF1-49BA-ACB5-7DE230FABF3E}" destId="{98D31F1B-C9E8-4E0B-9C98-72D754F24DC0}" srcOrd="2" destOrd="0" parTransId="{353C194E-048F-4B30-8663-E70B133B6152}" sibTransId="{64F2E41B-6530-4017-BCCE-307099FFF4DA}"/>
    <dgm:cxn modelId="{F6D6AC78-8B5E-45CD-93B5-278BCE8E498D}" type="presOf" srcId="{CB793A06-D599-4014-8AC0-0489BAB6B9F1}" destId="{04B15DF8-3A30-4BC7-825F-200CF7D41664}" srcOrd="0" destOrd="4" presId="urn:microsoft.com/office/officeart/2005/8/layout/vList2"/>
    <dgm:cxn modelId="{AF93445A-3F93-4EAB-9224-E43E8C0741AC}" srcId="{0FD10C64-2DF1-49BA-ACB5-7DE230FABF3E}" destId="{6ED15383-4B36-4638-B504-93A6C440095F}" srcOrd="6" destOrd="0" parTransId="{C7880178-AA52-405B-A973-73ADC8545561}" sibTransId="{AB78A9DA-2C92-45A2-BD65-A54F3CF156F4}"/>
    <dgm:cxn modelId="{59AEC87D-7425-4ABA-BE4D-CA16BAADAA83}" srcId="{61EDAF28-D1A9-40DF-86CD-74C036B4B965}" destId="{0FD10C64-2DF1-49BA-ACB5-7DE230FABF3E}" srcOrd="0" destOrd="0" parTransId="{92E2D3CA-28BB-4A1B-94B1-FF25212FD55B}" sibTransId="{E295F667-87A2-409A-BB56-724363E31CB9}"/>
    <dgm:cxn modelId="{60F09880-5935-4CEC-AEE0-EC6DD3AC2979}" srcId="{0FD10C64-2DF1-49BA-ACB5-7DE230FABF3E}" destId="{CB793A06-D599-4014-8AC0-0489BAB6B9F1}" srcOrd="4" destOrd="0" parTransId="{E194C018-AC5C-4738-89E9-B5E2ACE1A22D}" sibTransId="{AAD85763-9ACC-4FA6-9B27-911BAA761682}"/>
    <dgm:cxn modelId="{717CAC91-635B-4102-8E07-523135E5D73A}" srcId="{0FD10C64-2DF1-49BA-ACB5-7DE230FABF3E}" destId="{B3032F91-3ABA-42EB-9E32-577251888C34}" srcOrd="3" destOrd="0" parTransId="{04102578-7631-4C28-849B-9FAEADE130C8}" sibTransId="{DBB60B33-2854-4EE7-A370-2E8DDB652999}"/>
    <dgm:cxn modelId="{1DBC89B3-31AA-45F8-9359-6F3D8B8FA8DA}" type="presOf" srcId="{6EAA1FC1-6488-4964-A4EC-5C3F98BD1B5F}" destId="{04B15DF8-3A30-4BC7-825F-200CF7D41664}" srcOrd="0" destOrd="0" presId="urn:microsoft.com/office/officeart/2005/8/layout/vList2"/>
    <dgm:cxn modelId="{48127CC1-93E0-4FF3-9E7A-392E815911E6}" type="presOf" srcId="{30C039EC-BA52-40E2-95E3-14290E5EC21B}" destId="{04B15DF8-3A30-4BC7-825F-200CF7D41664}" srcOrd="0" destOrd="1" presId="urn:microsoft.com/office/officeart/2005/8/layout/vList2"/>
    <dgm:cxn modelId="{ECB181EA-1310-45E2-8485-D5F49767CCC5}" srcId="{0FD10C64-2DF1-49BA-ACB5-7DE230FABF3E}" destId="{83FD6A4F-61BF-49A1-8E8C-420BBE84B102}" srcOrd="5" destOrd="0" parTransId="{3FB39604-D73A-46FF-BF35-C22707060E55}" sibTransId="{6AFA27A1-6AFB-45AC-9D9C-FFDA92A27CA8}"/>
    <dgm:cxn modelId="{2CA33468-3E73-478A-A3D7-4CBCBEEE9C11}" type="presParOf" srcId="{6F8E2662-29A5-4E41-9285-3F9DBEAD5E97}" destId="{46FDD83E-C5CC-403E-926D-863AB28EB690}" srcOrd="0" destOrd="0" presId="urn:microsoft.com/office/officeart/2005/8/layout/vList2"/>
    <dgm:cxn modelId="{1648C8C3-0498-4D6F-9FA0-81D2D95B54EE}" type="presParOf" srcId="{6F8E2662-29A5-4E41-9285-3F9DBEAD5E97}" destId="{04B15DF8-3A30-4BC7-825F-200CF7D4166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C2034-8FAF-4B69-8868-8852DD2D3EDF}">
      <dsp:nvSpPr>
        <dsp:cNvPr id="0" name=""/>
        <dsp:cNvSpPr/>
      </dsp:nvSpPr>
      <dsp:spPr>
        <a:xfrm>
          <a:off x="0" y="431616"/>
          <a:ext cx="2561209" cy="15367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/>
            <a:t>Attivare risorse e capacità di resilienza: strategie per rafforzare e rigenerare le proprie motivazioni e capacità …</a:t>
          </a:r>
          <a:endParaRPr lang="en-US" sz="1500" kern="1200"/>
        </a:p>
      </dsp:txBody>
      <dsp:txXfrm>
        <a:off x="0" y="431616"/>
        <a:ext cx="2561209" cy="1536725"/>
      </dsp:txXfrm>
    </dsp:sp>
    <dsp:sp modelId="{2C0B9298-D452-4FD8-B8E5-6C6A47290556}">
      <dsp:nvSpPr>
        <dsp:cNvPr id="0" name=""/>
        <dsp:cNvSpPr/>
      </dsp:nvSpPr>
      <dsp:spPr>
        <a:xfrm>
          <a:off x="2817330" y="431616"/>
          <a:ext cx="2561209" cy="1536725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/>
            <a:t>Definire competenze, responsabilità, compiti …</a:t>
          </a:r>
          <a:endParaRPr lang="en-US" sz="1500" kern="1200"/>
        </a:p>
      </dsp:txBody>
      <dsp:txXfrm>
        <a:off x="2817330" y="431616"/>
        <a:ext cx="2561209" cy="1536725"/>
      </dsp:txXfrm>
    </dsp:sp>
    <dsp:sp modelId="{4598BE3B-EC21-4960-8794-976EF4EEC498}">
      <dsp:nvSpPr>
        <dsp:cNvPr id="0" name=""/>
        <dsp:cNvSpPr/>
      </dsp:nvSpPr>
      <dsp:spPr>
        <a:xfrm>
          <a:off x="5634661" y="431616"/>
          <a:ext cx="2561209" cy="1536725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/>
            <a:t>Verificare e chiarire la nozione di guida della comunità ed esercizio dell‘autorità: Quali sono i limiti?</a:t>
          </a:r>
          <a:endParaRPr lang="en-US" sz="1500" kern="1200"/>
        </a:p>
      </dsp:txBody>
      <dsp:txXfrm>
        <a:off x="5634661" y="431616"/>
        <a:ext cx="2561209" cy="1536725"/>
      </dsp:txXfrm>
    </dsp:sp>
    <dsp:sp modelId="{50B50F92-12FF-4CED-A123-4BA8DD9A7C90}">
      <dsp:nvSpPr>
        <dsp:cNvPr id="0" name=""/>
        <dsp:cNvSpPr/>
      </dsp:nvSpPr>
      <dsp:spPr>
        <a:xfrm>
          <a:off x="1408665" y="2224462"/>
          <a:ext cx="2561209" cy="1536725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/>
            <a:t>Vicinanza costante e fraterna del Vescovo, sia personalmente che attraverso i suoi collaboratori, ai preti, ogni prete, anche nelle sue esigenze concrete …</a:t>
          </a:r>
          <a:endParaRPr lang="en-US" sz="1500" kern="1200"/>
        </a:p>
      </dsp:txBody>
      <dsp:txXfrm>
        <a:off x="1408665" y="2224462"/>
        <a:ext cx="2561209" cy="1536725"/>
      </dsp:txXfrm>
    </dsp:sp>
    <dsp:sp modelId="{33F3D240-8C87-4B68-AA26-C5090790FEC8}">
      <dsp:nvSpPr>
        <dsp:cNvPr id="0" name=""/>
        <dsp:cNvSpPr/>
      </dsp:nvSpPr>
      <dsp:spPr>
        <a:xfrm>
          <a:off x="4225995" y="2224462"/>
          <a:ext cx="2561209" cy="1536725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/>
            <a:t>Valutare con attenzione incarichi, compiti, trasferimenti … per accompagnare: NON LASCIARE MAI UN PRETE SOLO (anche se lui stesso vuole stare solo!)</a:t>
          </a:r>
          <a:endParaRPr lang="en-US" sz="1500" kern="1200"/>
        </a:p>
      </dsp:txBody>
      <dsp:txXfrm>
        <a:off x="4225995" y="2224462"/>
        <a:ext cx="2561209" cy="15367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DD83E-C5CC-403E-926D-863AB28EB690}">
      <dsp:nvSpPr>
        <dsp:cNvPr id="0" name=""/>
        <dsp:cNvSpPr/>
      </dsp:nvSpPr>
      <dsp:spPr>
        <a:xfrm>
          <a:off x="0" y="205492"/>
          <a:ext cx="4291113" cy="575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MA ANCHE PER …</a:t>
          </a:r>
          <a:endParaRPr lang="en-US" sz="2400" kern="1200"/>
        </a:p>
      </dsp:txBody>
      <dsp:txXfrm>
        <a:off x="28100" y="233592"/>
        <a:ext cx="4234913" cy="519439"/>
      </dsp:txXfrm>
    </dsp:sp>
    <dsp:sp modelId="{04B15DF8-3A30-4BC7-825F-200CF7D41664}">
      <dsp:nvSpPr>
        <dsp:cNvPr id="0" name=""/>
        <dsp:cNvSpPr/>
      </dsp:nvSpPr>
      <dsp:spPr>
        <a:xfrm>
          <a:off x="0" y="781132"/>
          <a:ext cx="4291113" cy="447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243" tIns="30480" rIns="170688" bIns="30480" numCol="1" spcCol="1270" anchor="t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900" b="1" kern="1200" dirty="0"/>
            <a:t>RAFFORZARE LA FRATERNITÀ SACERDOTALE</a:t>
          </a:r>
          <a:endParaRPr lang="en-US" sz="1900" b="1" kern="1200" dirty="0"/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900" b="1" kern="1200" dirty="0"/>
            <a:t>INFORMARE E FORMARE GLI OPERATORI PASTORALI</a:t>
          </a:r>
          <a:endParaRPr lang="en-US" sz="1900" b="1" kern="1200" dirty="0"/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900" b="1" kern="1200" dirty="0"/>
            <a:t>FAVORIRE</a:t>
          </a:r>
          <a:r>
            <a:rPr lang="it-IT" sz="1900" b="1" u="sng" kern="1200" dirty="0"/>
            <a:t> UNA CULTURA Della tutela dei minori e della prevenzione degli abusi PER TUTTA LA SOCIETÀ</a:t>
          </a:r>
          <a:endParaRPr lang="en-US" sz="1900" b="1" kern="1200" dirty="0"/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900" b="1" kern="1200" dirty="0"/>
            <a:t>DI-MOSTRARE CON CHIAREZZA L’IMPEGNO E LO SFORZO PER UN AMBIENTE SICURO PER I PIU’ PICCOLI</a:t>
          </a:r>
          <a:endParaRPr lang="en-US" sz="1900" b="1" kern="1200" dirty="0"/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900" b="1" kern="1200" dirty="0"/>
            <a:t>«COMUNIT</a:t>
          </a:r>
          <a:r>
            <a:rPr lang="it-IT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À</a:t>
          </a:r>
          <a:r>
            <a:rPr lang="it-IT" sz="1900" b="1" kern="1200" dirty="0"/>
            <a:t> APERTE-TRASPARENTI» CONTRO OGNI ACCUSA DI «COLLUSIONE»</a:t>
          </a:r>
          <a:endParaRPr lang="en-US" sz="1900" b="1" kern="1200" dirty="0"/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900" b="1" kern="1200" dirty="0"/>
            <a:t>Fare RETE CON LE FAMIGLIE </a:t>
          </a:r>
          <a:endParaRPr lang="en-US" sz="1900" b="1" kern="1200" dirty="0"/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900" b="1" kern="1200" dirty="0"/>
            <a:t>….</a:t>
          </a:r>
          <a:endParaRPr lang="en-US" sz="1900" b="1" kern="1200" dirty="0"/>
        </a:p>
      </dsp:txBody>
      <dsp:txXfrm>
        <a:off x="0" y="781132"/>
        <a:ext cx="4291113" cy="4471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D9135-90DA-41CF-9A45-66A86F492BEB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6C1DF-F3DB-4241-A501-5EB0DF76D5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21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6C1DF-F3DB-4241-A501-5EB0DF76D5A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9591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6C1DF-F3DB-4241-A501-5EB0DF76D5A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6619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6C1DF-F3DB-4241-A501-5EB0DF76D5A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184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6C1DF-F3DB-4241-A501-5EB0DF76D5A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8626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6C1DF-F3DB-4241-A501-5EB0DF76D5A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0760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6C1DF-F3DB-4241-A501-5EB0DF76D5A4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0420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6C1DF-F3DB-4241-A501-5EB0DF76D5A4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7312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6C1DF-F3DB-4241-A501-5EB0DF76D5A4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7395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C6129-83B1-408D-B57B-17DCA8BE4A20}" type="datetime1">
              <a:rPr lang="en-US" smtClean="0"/>
              <a:t>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F2C18-C481-4F14-8806-38D76EFEA11C}" type="datetime1">
              <a:rPr lang="en-US" smtClean="0"/>
              <a:t>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61010" y="2056509"/>
            <a:ext cx="3089275" cy="4385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C0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B4DBA-9C41-4872-818B-F9496D602F38}" type="datetime1">
              <a:rPr lang="en-US" smtClean="0"/>
              <a:t>2/19/2024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79578" y="1715261"/>
            <a:ext cx="8807323" cy="4954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22A5C-A2B7-4D9B-A52A-9E08D48739E1}" type="datetime1">
              <a:rPr lang="en-US" smtClean="0"/>
              <a:t>2/19/2024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C41C4-52E1-4732-BE7C-067D64005031}" type="datetime1">
              <a:rPr lang="en-US" smtClean="0"/>
              <a:t>2/19/2024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1C246-2B28-4CC8-ACB5-60E142884880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A4B7-557D-4645-ABF8-4445EDD21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600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1C246-2B28-4CC8-ACB5-60E142884880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A4B7-557D-4645-ABF8-4445EDD21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617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7726" y="112902"/>
            <a:ext cx="8848547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0672" y="2650890"/>
            <a:ext cx="8509000" cy="3268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D4D02-C8C7-49EE-BB05-FF1654B62311}" type="datetime1">
              <a:rPr lang="en-US" smtClean="0"/>
              <a:t>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9" r:id="rId6"/>
    <p:sldLayoutId id="2147483670" r:id="rId7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comments" Target="../comments/commen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6A1B86-DC99-46B9-B5AA-A7E928EA9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304FFE-74E9-4316-B822-F35A685E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76600" y="609601"/>
            <a:ext cx="5257800" cy="340966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n-US" sz="2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La </a:t>
            </a:r>
            <a:r>
              <a:rPr lang="en-US" sz="28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tutela</a:t>
            </a:r>
            <a:r>
              <a:rPr lang="en-US" sz="2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dei</a:t>
            </a:r>
            <a:r>
              <a:rPr lang="en-US" sz="2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minori</a:t>
            </a:r>
            <a:r>
              <a:rPr lang="en-US" sz="2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28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degli</a:t>
            </a:r>
            <a:r>
              <a:rPr lang="en-US" sz="2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adulti</a:t>
            </a:r>
            <a:r>
              <a:rPr lang="en-US" sz="2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vulnerabili</a:t>
            </a:r>
            <a:r>
              <a:rPr lang="en-US" sz="2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La «</a:t>
            </a:r>
            <a:r>
              <a:rPr lang="en-US" sz="2800" kern="1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piaga</a:t>
            </a:r>
            <a:r>
              <a:rPr lang="en-US" sz="2800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» </a:t>
            </a:r>
            <a:r>
              <a:rPr lang="en-US" sz="2800" kern="1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degli</a:t>
            </a:r>
            <a:r>
              <a:rPr lang="en-US" sz="2800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abusi</a:t>
            </a:r>
            <a:br>
              <a:rPr lang="en-US" sz="2800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 parte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4"/>
          </p:nvPr>
        </p:nvSpPr>
        <p:spPr>
          <a:xfrm>
            <a:off x="3276600" y="4651280"/>
            <a:ext cx="5257800" cy="114888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 rtl="0">
              <a:lnSpc>
                <a:spcPct val="90000"/>
              </a:lnSpc>
              <a:spcBef>
                <a:spcPts val="1000"/>
              </a:spcBef>
            </a:pPr>
            <a:r>
              <a:rPr lang="en-US" sz="20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Formazione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permanente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del </a:t>
            </a:r>
            <a:r>
              <a:rPr lang="en-US" sz="20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clero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</a:t>
            </a:r>
          </a:p>
          <a:p>
            <a:pPr algn="ctr" rtl="0">
              <a:lnSpc>
                <a:spcPct val="90000"/>
              </a:lnSpc>
              <a:spcBef>
                <a:spcPts val="1000"/>
              </a:spcBef>
            </a:pP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Chiesa di Rieti,  22 </a:t>
            </a:r>
            <a:r>
              <a:rPr lang="en-US" sz="20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febbraio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2024</a:t>
            </a:r>
          </a:p>
        </p:txBody>
      </p:sp>
      <p:pic>
        <p:nvPicPr>
          <p:cNvPr id="5" name="Picture 4" descr="Punto esclamativo su uno sfondo giallo">
            <a:extLst>
              <a:ext uri="{FF2B5EF4-FFF2-40B4-BE49-F238E27FC236}">
                <a16:creationId xmlns:a16="http://schemas.microsoft.com/office/drawing/2014/main" id="{96BE555E-A37E-7E95-6A3B-B52EE00F09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19" r="28902"/>
          <a:stretch/>
        </p:blipFill>
        <p:spPr>
          <a:xfrm>
            <a:off x="-5449" y="10"/>
            <a:ext cx="2677211" cy="6857990"/>
          </a:xfrm>
          <a:custGeom>
            <a:avLst/>
            <a:gdLst/>
            <a:ahLst/>
            <a:cxnLst/>
            <a:rect l="l" t="t" r="r" b="b"/>
            <a:pathLst>
              <a:path w="3569616" h="6858000">
                <a:moveTo>
                  <a:pt x="0" y="0"/>
                </a:moveTo>
                <a:lnTo>
                  <a:pt x="3119345" y="0"/>
                </a:lnTo>
                <a:lnTo>
                  <a:pt x="3123529" y="17226"/>
                </a:lnTo>
                <a:cubicBezTo>
                  <a:pt x="3124924" y="23927"/>
                  <a:pt x="3126075" y="29690"/>
                  <a:pt x="3127926" y="35733"/>
                </a:cubicBezTo>
                <a:cubicBezTo>
                  <a:pt x="3135983" y="55162"/>
                  <a:pt x="3152761" y="75163"/>
                  <a:pt x="3158476" y="86830"/>
                </a:cubicBezTo>
                <a:lnTo>
                  <a:pt x="3162217" y="105744"/>
                </a:lnTo>
                <a:lnTo>
                  <a:pt x="3166997" y="104727"/>
                </a:lnTo>
                <a:lnTo>
                  <a:pt x="3167793" y="111793"/>
                </a:lnTo>
                <a:lnTo>
                  <a:pt x="3168896" y="127609"/>
                </a:lnTo>
                <a:cubicBezTo>
                  <a:pt x="3170241" y="137435"/>
                  <a:pt x="3170795" y="164972"/>
                  <a:pt x="3173185" y="174906"/>
                </a:cubicBezTo>
                <a:cubicBezTo>
                  <a:pt x="3178510" y="177461"/>
                  <a:pt x="3181593" y="181749"/>
                  <a:pt x="3183238" y="187215"/>
                </a:cubicBezTo>
                <a:lnTo>
                  <a:pt x="3184145" y="199435"/>
                </a:lnTo>
                <a:lnTo>
                  <a:pt x="3200957" y="269529"/>
                </a:lnTo>
                <a:lnTo>
                  <a:pt x="3202491" y="279219"/>
                </a:lnTo>
                <a:lnTo>
                  <a:pt x="3206975" y="284221"/>
                </a:lnTo>
                <a:cubicBezTo>
                  <a:pt x="3208056" y="288198"/>
                  <a:pt x="3208241" y="299815"/>
                  <a:pt x="3208979" y="303078"/>
                </a:cubicBezTo>
                <a:cubicBezTo>
                  <a:pt x="3209786" y="303316"/>
                  <a:pt x="3210593" y="303555"/>
                  <a:pt x="3211400" y="303794"/>
                </a:cubicBezTo>
                <a:cubicBezTo>
                  <a:pt x="3215834" y="314048"/>
                  <a:pt x="3230882" y="352723"/>
                  <a:pt x="3235583" y="364595"/>
                </a:cubicBezTo>
                <a:cubicBezTo>
                  <a:pt x="3232098" y="367263"/>
                  <a:pt x="3238178" y="372307"/>
                  <a:pt x="3239601" y="375020"/>
                </a:cubicBezTo>
                <a:cubicBezTo>
                  <a:pt x="3237179" y="375617"/>
                  <a:pt x="3236854" y="382439"/>
                  <a:pt x="3239157" y="384290"/>
                </a:cubicBezTo>
                <a:cubicBezTo>
                  <a:pt x="3254070" y="431093"/>
                  <a:pt x="3227895" y="408920"/>
                  <a:pt x="3245230" y="435044"/>
                </a:cubicBezTo>
                <a:cubicBezTo>
                  <a:pt x="3246565" y="439781"/>
                  <a:pt x="3245820" y="443743"/>
                  <a:pt x="3244204" y="447282"/>
                </a:cubicBezTo>
                <a:lnTo>
                  <a:pt x="3240762" y="452630"/>
                </a:lnTo>
                <a:lnTo>
                  <a:pt x="3249093" y="471880"/>
                </a:lnTo>
                <a:cubicBezTo>
                  <a:pt x="3252174" y="481431"/>
                  <a:pt x="3254453" y="491548"/>
                  <a:pt x="3255857" y="501992"/>
                </a:cubicBezTo>
                <a:cubicBezTo>
                  <a:pt x="3250999" y="504682"/>
                  <a:pt x="3258622" y="512442"/>
                  <a:pt x="3260271" y="516223"/>
                </a:cubicBezTo>
                <a:cubicBezTo>
                  <a:pt x="3257006" y="516482"/>
                  <a:pt x="3255973" y="525173"/>
                  <a:pt x="3258865" y="528038"/>
                </a:cubicBezTo>
                <a:cubicBezTo>
                  <a:pt x="3274535" y="591283"/>
                  <a:pt x="3241762" y="557303"/>
                  <a:pt x="3262462" y="594499"/>
                </a:cubicBezTo>
                <a:cubicBezTo>
                  <a:pt x="3263816" y="600863"/>
                  <a:pt x="3262479" y="605795"/>
                  <a:pt x="3260024" y="610000"/>
                </a:cubicBezTo>
                <a:lnTo>
                  <a:pt x="3253721" y="617692"/>
                </a:lnTo>
                <a:lnTo>
                  <a:pt x="3256482" y="623204"/>
                </a:lnTo>
                <a:cubicBezTo>
                  <a:pt x="3258005" y="644600"/>
                  <a:pt x="3251476" y="651376"/>
                  <a:pt x="3259225" y="663365"/>
                </a:cubicBezTo>
                <a:cubicBezTo>
                  <a:pt x="3245876" y="682744"/>
                  <a:pt x="3258539" y="675670"/>
                  <a:pt x="3261631" y="689522"/>
                </a:cubicBezTo>
                <a:cubicBezTo>
                  <a:pt x="3265207" y="700373"/>
                  <a:pt x="3269507" y="679723"/>
                  <a:pt x="3271002" y="690492"/>
                </a:cubicBezTo>
                <a:cubicBezTo>
                  <a:pt x="3267989" y="702455"/>
                  <a:pt x="3279578" y="701125"/>
                  <a:pt x="3275760" y="713609"/>
                </a:cubicBezTo>
                <a:cubicBezTo>
                  <a:pt x="3266819" y="711239"/>
                  <a:pt x="3278954" y="737528"/>
                  <a:pt x="3271356" y="738880"/>
                </a:cubicBezTo>
                <a:cubicBezTo>
                  <a:pt x="3282938" y="748490"/>
                  <a:pt x="3269788" y="754591"/>
                  <a:pt x="3274016" y="768139"/>
                </a:cubicBezTo>
                <a:cubicBezTo>
                  <a:pt x="3278559" y="774347"/>
                  <a:pt x="3279560" y="778980"/>
                  <a:pt x="3275507" y="785654"/>
                </a:cubicBezTo>
                <a:cubicBezTo>
                  <a:pt x="3297514" y="814181"/>
                  <a:pt x="3277534" y="803670"/>
                  <a:pt x="3287024" y="831111"/>
                </a:cubicBezTo>
                <a:cubicBezTo>
                  <a:pt x="3296672" y="854655"/>
                  <a:pt x="3303659" y="881610"/>
                  <a:pt x="3324562" y="903604"/>
                </a:cubicBezTo>
                <a:cubicBezTo>
                  <a:pt x="3330338" y="907511"/>
                  <a:pt x="3333079" y="917872"/>
                  <a:pt x="3330682" y="926744"/>
                </a:cubicBezTo>
                <a:cubicBezTo>
                  <a:pt x="3330269" y="928269"/>
                  <a:pt x="3329716" y="929694"/>
                  <a:pt x="3329041" y="930971"/>
                </a:cubicBezTo>
                <a:cubicBezTo>
                  <a:pt x="3333270" y="950914"/>
                  <a:pt x="3351150" y="1023696"/>
                  <a:pt x="3356062" y="1046405"/>
                </a:cubicBezTo>
                <a:cubicBezTo>
                  <a:pt x="3349099" y="1048737"/>
                  <a:pt x="3362597" y="1059482"/>
                  <a:pt x="3358521" y="1067217"/>
                </a:cubicBezTo>
                <a:cubicBezTo>
                  <a:pt x="3354869" y="1072807"/>
                  <a:pt x="3358113" y="1077371"/>
                  <a:pt x="3358773" y="1082909"/>
                </a:cubicBezTo>
                <a:cubicBezTo>
                  <a:pt x="3356098" y="1090444"/>
                  <a:pt x="3363241" y="1113953"/>
                  <a:pt x="3367682" y="1119909"/>
                </a:cubicBezTo>
                <a:cubicBezTo>
                  <a:pt x="3382703" y="1133847"/>
                  <a:pt x="3374343" y="1168367"/>
                  <a:pt x="3385911" y="1180009"/>
                </a:cubicBezTo>
                <a:cubicBezTo>
                  <a:pt x="3387774" y="1184389"/>
                  <a:pt x="3388688" y="1188737"/>
                  <a:pt x="3389010" y="1193041"/>
                </a:cubicBezTo>
                <a:lnTo>
                  <a:pt x="3388572" y="1205179"/>
                </a:lnTo>
                <a:lnTo>
                  <a:pt x="3385768" y="1208811"/>
                </a:lnTo>
                <a:lnTo>
                  <a:pt x="3386975" y="1216129"/>
                </a:lnTo>
                <a:lnTo>
                  <a:pt x="3386647" y="1218271"/>
                </a:lnTo>
                <a:cubicBezTo>
                  <a:pt x="3386007" y="1222365"/>
                  <a:pt x="3385480" y="1226399"/>
                  <a:pt x="3385420" y="1230360"/>
                </a:cubicBezTo>
                <a:cubicBezTo>
                  <a:pt x="3400233" y="1224163"/>
                  <a:pt x="3387342" y="1263034"/>
                  <a:pt x="3398902" y="1251303"/>
                </a:cubicBezTo>
                <a:cubicBezTo>
                  <a:pt x="3401143" y="1271991"/>
                  <a:pt x="3411558" y="1255397"/>
                  <a:pt x="3402244" y="1281071"/>
                </a:cubicBezTo>
                <a:cubicBezTo>
                  <a:pt x="3416627" y="1312459"/>
                  <a:pt x="3415183" y="1363554"/>
                  <a:pt x="3435533" y="1387530"/>
                </a:cubicBezTo>
                <a:cubicBezTo>
                  <a:pt x="3428168" y="1384876"/>
                  <a:pt x="3423452" y="1398828"/>
                  <a:pt x="3427595" y="1407995"/>
                </a:cubicBezTo>
                <a:cubicBezTo>
                  <a:pt x="3398778" y="1398886"/>
                  <a:pt x="3455260" y="1443485"/>
                  <a:pt x="3436580" y="1453051"/>
                </a:cubicBezTo>
                <a:cubicBezTo>
                  <a:pt x="3454427" y="1452263"/>
                  <a:pt x="3487273" y="1492392"/>
                  <a:pt x="3473886" y="1513215"/>
                </a:cubicBezTo>
                <a:cubicBezTo>
                  <a:pt x="3479337" y="1543203"/>
                  <a:pt x="3495403" y="1563620"/>
                  <a:pt x="3491486" y="1595707"/>
                </a:cubicBezTo>
                <a:cubicBezTo>
                  <a:pt x="3493932" y="1596530"/>
                  <a:pt x="3496028" y="1598008"/>
                  <a:pt x="3497869" y="1599939"/>
                </a:cubicBezTo>
                <a:lnTo>
                  <a:pt x="3502453" y="1606503"/>
                </a:lnTo>
                <a:lnTo>
                  <a:pt x="3502232" y="1607846"/>
                </a:lnTo>
                <a:cubicBezTo>
                  <a:pt x="3502503" y="1613048"/>
                  <a:pt x="3503673" y="1615641"/>
                  <a:pt x="3505239" y="1617081"/>
                </a:cubicBezTo>
                <a:cubicBezTo>
                  <a:pt x="3505979" y="1617395"/>
                  <a:pt x="3506719" y="1617710"/>
                  <a:pt x="3507459" y="1618024"/>
                </a:cubicBezTo>
                <a:lnTo>
                  <a:pt x="3510011" y="1624022"/>
                </a:lnTo>
                <a:lnTo>
                  <a:pt x="3516358" y="1634929"/>
                </a:lnTo>
                <a:lnTo>
                  <a:pt x="3516308" y="1637821"/>
                </a:lnTo>
                <a:lnTo>
                  <a:pt x="3523955" y="1655598"/>
                </a:lnTo>
                <a:lnTo>
                  <a:pt x="3523473" y="1656247"/>
                </a:lnTo>
                <a:cubicBezTo>
                  <a:pt x="3522567" y="1658107"/>
                  <a:pt x="3522227" y="1660249"/>
                  <a:pt x="3523061" y="1663024"/>
                </a:cubicBezTo>
                <a:cubicBezTo>
                  <a:pt x="3513175" y="1664689"/>
                  <a:pt x="3520280" y="1667013"/>
                  <a:pt x="3523616" y="1675054"/>
                </a:cubicBezTo>
                <a:cubicBezTo>
                  <a:pt x="3509006" y="1679436"/>
                  <a:pt x="3523682" y="1698702"/>
                  <a:pt x="3517630" y="1707801"/>
                </a:cubicBezTo>
                <a:cubicBezTo>
                  <a:pt x="3520410" y="1713612"/>
                  <a:pt x="3523083" y="1719836"/>
                  <a:pt x="3525537" y="1726380"/>
                </a:cubicBezTo>
                <a:lnTo>
                  <a:pt x="3529903" y="1779986"/>
                </a:lnTo>
                <a:lnTo>
                  <a:pt x="3521468" y="1836998"/>
                </a:lnTo>
                <a:cubicBezTo>
                  <a:pt x="3522502" y="1857808"/>
                  <a:pt x="3519191" y="1876110"/>
                  <a:pt x="3523412" y="1893497"/>
                </a:cubicBezTo>
                <a:cubicBezTo>
                  <a:pt x="3520411" y="1900876"/>
                  <a:pt x="3519436" y="1907708"/>
                  <a:pt x="3525004" y="1913894"/>
                </a:cubicBezTo>
                <a:cubicBezTo>
                  <a:pt x="3524490" y="1933413"/>
                  <a:pt x="3517414" y="1938604"/>
                  <a:pt x="3523928" y="1950514"/>
                </a:cubicBezTo>
                <a:cubicBezTo>
                  <a:pt x="3512685" y="1962215"/>
                  <a:pt x="3517275" y="1962555"/>
                  <a:pt x="3521008" y="1967449"/>
                </a:cubicBezTo>
                <a:lnTo>
                  <a:pt x="3521297" y="1968163"/>
                </a:lnTo>
                <a:lnTo>
                  <a:pt x="3519686" y="1969768"/>
                </a:lnTo>
                <a:lnTo>
                  <a:pt x="3519089" y="1972904"/>
                </a:lnTo>
                <a:lnTo>
                  <a:pt x="3520122" y="1981289"/>
                </a:lnTo>
                <a:lnTo>
                  <a:pt x="3520948" y="1984413"/>
                </a:lnTo>
                <a:cubicBezTo>
                  <a:pt x="3521356" y="1986575"/>
                  <a:pt x="3521416" y="1988026"/>
                  <a:pt x="3521226" y="1989046"/>
                </a:cubicBezTo>
                <a:lnTo>
                  <a:pt x="3521092" y="1989171"/>
                </a:lnTo>
                <a:lnTo>
                  <a:pt x="3521624" y="1993492"/>
                </a:lnTo>
                <a:cubicBezTo>
                  <a:pt x="3522844" y="2000762"/>
                  <a:pt x="3524332" y="2007819"/>
                  <a:pt x="3525996" y="2014518"/>
                </a:cubicBezTo>
                <a:cubicBezTo>
                  <a:pt x="3518529" y="2020777"/>
                  <a:pt x="3529333" y="2045218"/>
                  <a:pt x="3514412" y="2043465"/>
                </a:cubicBezTo>
                <a:cubicBezTo>
                  <a:pt x="3516219" y="2052531"/>
                  <a:pt x="3522688" y="2057653"/>
                  <a:pt x="3512822" y="2055222"/>
                </a:cubicBezTo>
                <a:cubicBezTo>
                  <a:pt x="3513140" y="2058224"/>
                  <a:pt x="3512432" y="2060136"/>
                  <a:pt x="3511227" y="2061550"/>
                </a:cubicBezTo>
                <a:lnTo>
                  <a:pt x="3510645" y="2061975"/>
                </a:lnTo>
                <a:lnTo>
                  <a:pt x="3514907" y="2082129"/>
                </a:lnTo>
                <a:lnTo>
                  <a:pt x="3514347" y="2084880"/>
                </a:lnTo>
                <a:lnTo>
                  <a:pt x="3518565" y="2097919"/>
                </a:lnTo>
                <a:lnTo>
                  <a:pt x="3519976" y="2104707"/>
                </a:lnTo>
                <a:lnTo>
                  <a:pt x="3521958" y="2106519"/>
                </a:lnTo>
                <a:cubicBezTo>
                  <a:pt x="3523219" y="2108534"/>
                  <a:pt x="3523895" y="2111498"/>
                  <a:pt x="3523237" y="2116590"/>
                </a:cubicBezTo>
                <a:lnTo>
                  <a:pt x="3522786" y="2117790"/>
                </a:lnTo>
                <a:lnTo>
                  <a:pt x="3526064" y="2125947"/>
                </a:lnTo>
                <a:cubicBezTo>
                  <a:pt x="3527505" y="2128548"/>
                  <a:pt x="3529274" y="2130818"/>
                  <a:pt x="3531495" y="2132603"/>
                </a:cubicBezTo>
                <a:cubicBezTo>
                  <a:pt x="3522034" y="2161762"/>
                  <a:pt x="3533978" y="2187874"/>
                  <a:pt x="3533955" y="2218836"/>
                </a:cubicBezTo>
                <a:cubicBezTo>
                  <a:pt x="3517312" y="2233337"/>
                  <a:pt x="3542024" y="2285180"/>
                  <a:pt x="3559442" y="2291697"/>
                </a:cubicBezTo>
                <a:cubicBezTo>
                  <a:pt x="3544608" y="2292866"/>
                  <a:pt x="3567228" y="2330146"/>
                  <a:pt x="3568373" y="2340076"/>
                </a:cubicBezTo>
                <a:cubicBezTo>
                  <a:pt x="3568755" y="2343387"/>
                  <a:pt x="3566751" y="2343658"/>
                  <a:pt x="3560178" y="2338540"/>
                </a:cubicBezTo>
                <a:cubicBezTo>
                  <a:pt x="3562571" y="2349015"/>
                  <a:pt x="3555536" y="2360463"/>
                  <a:pt x="3548875" y="2354921"/>
                </a:cubicBezTo>
                <a:cubicBezTo>
                  <a:pt x="3564342" y="2386191"/>
                  <a:pt x="3553912" y="2434573"/>
                  <a:pt x="3562290" y="2470516"/>
                </a:cubicBezTo>
                <a:cubicBezTo>
                  <a:pt x="3548732" y="2491328"/>
                  <a:pt x="3561750" y="2479665"/>
                  <a:pt x="3560263" y="2500409"/>
                </a:cubicBezTo>
                <a:cubicBezTo>
                  <a:pt x="3573531" y="2493872"/>
                  <a:pt x="3554177" y="2525877"/>
                  <a:pt x="3569616" y="2525972"/>
                </a:cubicBezTo>
                <a:cubicBezTo>
                  <a:pt x="3568857" y="2529744"/>
                  <a:pt x="3567635" y="2533395"/>
                  <a:pt x="3566291" y="2537057"/>
                </a:cubicBezTo>
                <a:lnTo>
                  <a:pt x="3565595" y="2538979"/>
                </a:lnTo>
                <a:lnTo>
                  <a:pt x="3565471" y="2546483"/>
                </a:lnTo>
                <a:lnTo>
                  <a:pt x="3562111" y="2548822"/>
                </a:lnTo>
                <a:lnTo>
                  <a:pt x="3559542" y="2560277"/>
                </a:lnTo>
                <a:cubicBezTo>
                  <a:pt x="3559093" y="2564534"/>
                  <a:pt x="3559212" y="2569074"/>
                  <a:pt x="3560240" y="2574030"/>
                </a:cubicBezTo>
                <a:cubicBezTo>
                  <a:pt x="3567097" y="2585933"/>
                  <a:pt x="3560828" y="2605604"/>
                  <a:pt x="3562359" y="2622912"/>
                </a:cubicBezTo>
                <a:lnTo>
                  <a:pt x="3564740" y="2630748"/>
                </a:lnTo>
                <a:lnTo>
                  <a:pt x="3563214" y="2656947"/>
                </a:lnTo>
                <a:cubicBezTo>
                  <a:pt x="3563065" y="2664385"/>
                  <a:pt x="3563222" y="2672085"/>
                  <a:pt x="3563949" y="2680153"/>
                </a:cubicBezTo>
                <a:lnTo>
                  <a:pt x="3566383" y="2695058"/>
                </a:lnTo>
                <a:lnTo>
                  <a:pt x="3565385" y="2699075"/>
                </a:lnTo>
                <a:cubicBezTo>
                  <a:pt x="3565951" y="2705917"/>
                  <a:pt x="3570892" y="2714690"/>
                  <a:pt x="3565525" y="2714239"/>
                </a:cubicBezTo>
                <a:lnTo>
                  <a:pt x="3567847" y="2721812"/>
                </a:lnTo>
                <a:lnTo>
                  <a:pt x="3564077" y="2729693"/>
                </a:lnTo>
                <a:cubicBezTo>
                  <a:pt x="3563144" y="2730592"/>
                  <a:pt x="3562134" y="2731288"/>
                  <a:pt x="3561085" y="2731758"/>
                </a:cubicBezTo>
                <a:lnTo>
                  <a:pt x="3563149" y="2742418"/>
                </a:lnTo>
                <a:lnTo>
                  <a:pt x="3560661" y="2751437"/>
                </a:lnTo>
                <a:lnTo>
                  <a:pt x="3563126" y="2758989"/>
                </a:lnTo>
                <a:lnTo>
                  <a:pt x="3562876" y="2762207"/>
                </a:lnTo>
                <a:lnTo>
                  <a:pt x="3561866" y="2770236"/>
                </a:lnTo>
                <a:cubicBezTo>
                  <a:pt x="3561066" y="2774372"/>
                  <a:pt x="3560080" y="2779005"/>
                  <a:pt x="3559378" y="2784138"/>
                </a:cubicBezTo>
                <a:lnTo>
                  <a:pt x="3559178" y="2788436"/>
                </a:lnTo>
                <a:lnTo>
                  <a:pt x="3554648" y="2798068"/>
                </a:lnTo>
                <a:cubicBezTo>
                  <a:pt x="3551209" y="2805087"/>
                  <a:pt x="3548936" y="2810580"/>
                  <a:pt x="3551400" y="2816345"/>
                </a:cubicBezTo>
                <a:cubicBezTo>
                  <a:pt x="3547036" y="2826742"/>
                  <a:pt x="3533490" y="2834711"/>
                  <a:pt x="3538128" y="2849028"/>
                </a:cubicBezTo>
                <a:cubicBezTo>
                  <a:pt x="3531517" y="2845031"/>
                  <a:pt x="3538369" y="2865256"/>
                  <a:pt x="3532013" y="2868126"/>
                </a:cubicBezTo>
                <a:cubicBezTo>
                  <a:pt x="3526842" y="2869601"/>
                  <a:pt x="3527715" y="2876080"/>
                  <a:pt x="3526094" y="2881167"/>
                </a:cubicBezTo>
                <a:cubicBezTo>
                  <a:pt x="3520961" y="2885059"/>
                  <a:pt x="3517628" y="2910333"/>
                  <a:pt x="3518939" y="2918966"/>
                </a:cubicBezTo>
                <a:cubicBezTo>
                  <a:pt x="3525789" y="2943088"/>
                  <a:pt x="3505468" y="2964225"/>
                  <a:pt x="3510391" y="2983548"/>
                </a:cubicBezTo>
                <a:cubicBezTo>
                  <a:pt x="3510204" y="2988707"/>
                  <a:pt x="3509257" y="2993036"/>
                  <a:pt x="3507840" y="2996827"/>
                </a:cubicBezTo>
                <a:lnTo>
                  <a:pt x="3502741" y="3006379"/>
                </a:lnTo>
                <a:lnTo>
                  <a:pt x="3499028" y="3006971"/>
                </a:lnTo>
                <a:lnTo>
                  <a:pt x="3497157" y="3013976"/>
                </a:lnTo>
                <a:lnTo>
                  <a:pt x="3496053" y="3015450"/>
                </a:lnTo>
                <a:cubicBezTo>
                  <a:pt x="3493931" y="3018255"/>
                  <a:pt x="3491925" y="3021106"/>
                  <a:pt x="3490329" y="3024292"/>
                </a:cubicBezTo>
                <a:cubicBezTo>
                  <a:pt x="3504872" y="3031782"/>
                  <a:pt x="3479143" y="3052632"/>
                  <a:pt x="3493186" y="3052840"/>
                </a:cubicBezTo>
                <a:cubicBezTo>
                  <a:pt x="3486942" y="3071654"/>
                  <a:pt x="3501947" y="3066916"/>
                  <a:pt x="3484298" y="3080007"/>
                </a:cubicBezTo>
                <a:cubicBezTo>
                  <a:pt x="3483814" y="3117860"/>
                  <a:pt x="3462683" y="3158406"/>
                  <a:pt x="3469977" y="3195253"/>
                </a:cubicBezTo>
                <a:cubicBezTo>
                  <a:pt x="3464984" y="3186842"/>
                  <a:pt x="3455676" y="3194249"/>
                  <a:pt x="3455490" y="3205255"/>
                </a:cubicBezTo>
                <a:cubicBezTo>
                  <a:pt x="3435461" y="3173385"/>
                  <a:pt x="3464274" y="3257718"/>
                  <a:pt x="3445250" y="3249703"/>
                </a:cubicBezTo>
                <a:cubicBezTo>
                  <a:pt x="3460163" y="3264187"/>
                  <a:pt x="3471377" y="3324835"/>
                  <a:pt x="3452291" y="3330508"/>
                </a:cubicBezTo>
                <a:cubicBezTo>
                  <a:pt x="3445043" y="3359645"/>
                  <a:pt x="3450218" y="3389952"/>
                  <a:pt x="3434486" y="3412864"/>
                </a:cubicBezTo>
                <a:cubicBezTo>
                  <a:pt x="3436166" y="3415609"/>
                  <a:pt x="3437306" y="3418595"/>
                  <a:pt x="3438058" y="3421734"/>
                </a:cubicBezTo>
                <a:lnTo>
                  <a:pt x="3439245" y="3430986"/>
                </a:lnTo>
                <a:lnTo>
                  <a:pt x="3438541" y="3431897"/>
                </a:lnTo>
                <a:cubicBezTo>
                  <a:pt x="3436732" y="3436375"/>
                  <a:pt x="3436677" y="3439488"/>
                  <a:pt x="3437396" y="3441992"/>
                </a:cubicBezTo>
                <a:lnTo>
                  <a:pt x="3438843" y="3444647"/>
                </a:lnTo>
                <a:lnTo>
                  <a:pt x="3438591" y="3451712"/>
                </a:lnTo>
                <a:lnTo>
                  <a:pt x="3439527" y="3466008"/>
                </a:lnTo>
                <a:lnTo>
                  <a:pt x="3438357" y="3468331"/>
                </a:lnTo>
                <a:lnTo>
                  <a:pt x="3437674" y="3489343"/>
                </a:lnTo>
                <a:cubicBezTo>
                  <a:pt x="3437459" y="3489383"/>
                  <a:pt x="3437241" y="3489424"/>
                  <a:pt x="3437026" y="3489465"/>
                </a:cubicBezTo>
                <a:cubicBezTo>
                  <a:pt x="3435558" y="3490219"/>
                  <a:pt x="3434444" y="3491679"/>
                  <a:pt x="3434044" y="3494659"/>
                </a:cubicBezTo>
                <a:cubicBezTo>
                  <a:pt x="3425302" y="3487640"/>
                  <a:pt x="3430211" y="3495561"/>
                  <a:pt x="3429800" y="3504965"/>
                </a:cubicBezTo>
                <a:cubicBezTo>
                  <a:pt x="3416132" y="3496161"/>
                  <a:pt x="3420620" y="3524348"/>
                  <a:pt x="3412115" y="3526661"/>
                </a:cubicBezTo>
                <a:cubicBezTo>
                  <a:pt x="3412121" y="3533765"/>
                  <a:pt x="3411879" y="3541120"/>
                  <a:pt x="3411331" y="3548549"/>
                </a:cubicBezTo>
                <a:lnTo>
                  <a:pt x="3410824" y="3552872"/>
                </a:lnTo>
                <a:cubicBezTo>
                  <a:pt x="3410773" y="3552889"/>
                  <a:pt x="3410721" y="3552908"/>
                  <a:pt x="3410671" y="3552926"/>
                </a:cubicBezTo>
                <a:cubicBezTo>
                  <a:pt x="3410254" y="3553793"/>
                  <a:pt x="3409971" y="3555188"/>
                  <a:pt x="3409849" y="3557419"/>
                </a:cubicBezTo>
                <a:lnTo>
                  <a:pt x="3409902" y="3560756"/>
                </a:lnTo>
                <a:lnTo>
                  <a:pt x="3408918" y="3569144"/>
                </a:lnTo>
                <a:lnTo>
                  <a:pt x="3407623" y="3571810"/>
                </a:lnTo>
                <a:lnTo>
                  <a:pt x="3405729" y="3572549"/>
                </a:lnTo>
                <a:lnTo>
                  <a:pt x="3405835" y="3573359"/>
                </a:lnTo>
                <a:cubicBezTo>
                  <a:pt x="3408214" y="3579757"/>
                  <a:pt x="3412465" y="3582275"/>
                  <a:pt x="3399129" y="3587902"/>
                </a:cubicBezTo>
                <a:cubicBezTo>
                  <a:pt x="3402495" y="3602236"/>
                  <a:pt x="3394605" y="3603730"/>
                  <a:pt x="3389566" y="3621859"/>
                </a:cubicBezTo>
                <a:cubicBezTo>
                  <a:pt x="3393374" y="3630350"/>
                  <a:pt x="3390863" y="3636316"/>
                  <a:pt x="3386307" y="3641820"/>
                </a:cubicBezTo>
                <a:cubicBezTo>
                  <a:pt x="3386232" y="3660214"/>
                  <a:pt x="3378837" y="3675854"/>
                  <a:pt x="3374956" y="3695940"/>
                </a:cubicBezTo>
                <a:cubicBezTo>
                  <a:pt x="3378387" y="3718839"/>
                  <a:pt x="3365817" y="3728358"/>
                  <a:pt x="3361718" y="3749831"/>
                </a:cubicBezTo>
                <a:cubicBezTo>
                  <a:pt x="3370064" y="3770267"/>
                  <a:pt x="3350403" y="3763879"/>
                  <a:pt x="3344768" y="3774338"/>
                </a:cubicBezTo>
                <a:lnTo>
                  <a:pt x="3343985" y="3777418"/>
                </a:lnTo>
                <a:lnTo>
                  <a:pt x="3344520" y="3785849"/>
                </a:lnTo>
                <a:lnTo>
                  <a:pt x="3345162" y="3789023"/>
                </a:lnTo>
                <a:cubicBezTo>
                  <a:pt x="3345441" y="3791209"/>
                  <a:pt x="3345415" y="3792659"/>
                  <a:pt x="3345164" y="3793659"/>
                </a:cubicBezTo>
                <a:lnTo>
                  <a:pt x="3345024" y="3793774"/>
                </a:lnTo>
                <a:lnTo>
                  <a:pt x="3345300" y="3798119"/>
                </a:lnTo>
                <a:cubicBezTo>
                  <a:pt x="3346087" y="3805456"/>
                  <a:pt x="3347157" y="3812596"/>
                  <a:pt x="3348424" y="3819398"/>
                </a:cubicBezTo>
                <a:cubicBezTo>
                  <a:pt x="3340590" y="3825065"/>
                  <a:pt x="3349940" y="3850234"/>
                  <a:pt x="3335133" y="3847354"/>
                </a:cubicBezTo>
                <a:cubicBezTo>
                  <a:pt x="3336403" y="3856524"/>
                  <a:pt x="3342565" y="3862118"/>
                  <a:pt x="3332848" y="3858945"/>
                </a:cubicBezTo>
                <a:cubicBezTo>
                  <a:pt x="3332988" y="3861961"/>
                  <a:pt x="3332168" y="3863811"/>
                  <a:pt x="3330878" y="3865128"/>
                </a:cubicBezTo>
                <a:lnTo>
                  <a:pt x="3330273" y="3865510"/>
                </a:lnTo>
                <a:lnTo>
                  <a:pt x="3333337" y="3885908"/>
                </a:lnTo>
                <a:lnTo>
                  <a:pt x="3332616" y="3888608"/>
                </a:lnTo>
                <a:lnTo>
                  <a:pt x="3336057" y="3901916"/>
                </a:lnTo>
                <a:lnTo>
                  <a:pt x="3337066" y="3908785"/>
                </a:lnTo>
                <a:lnTo>
                  <a:pt x="3338940" y="3910739"/>
                </a:lnTo>
                <a:cubicBezTo>
                  <a:pt x="3340082" y="3912843"/>
                  <a:pt x="3340580" y="3915849"/>
                  <a:pt x="3339621" y="3920873"/>
                </a:cubicBezTo>
                <a:lnTo>
                  <a:pt x="3339102" y="3922032"/>
                </a:lnTo>
                <a:lnTo>
                  <a:pt x="3341891" y="3930408"/>
                </a:lnTo>
                <a:cubicBezTo>
                  <a:pt x="3343178" y="3933107"/>
                  <a:pt x="3344812" y="3935503"/>
                  <a:pt x="3346927" y="3937451"/>
                </a:cubicBezTo>
                <a:cubicBezTo>
                  <a:pt x="3335745" y="3965779"/>
                  <a:pt x="3346136" y="3992699"/>
                  <a:pt x="3344279" y="4023542"/>
                </a:cubicBezTo>
                <a:cubicBezTo>
                  <a:pt x="3347024" y="4058096"/>
                  <a:pt x="3350783" y="4081986"/>
                  <a:pt x="3351926" y="4104769"/>
                </a:cubicBezTo>
                <a:cubicBezTo>
                  <a:pt x="3353695" y="4115384"/>
                  <a:pt x="3359144" y="4193344"/>
                  <a:pt x="3352816" y="4187317"/>
                </a:cubicBezTo>
                <a:cubicBezTo>
                  <a:pt x="3366419" y="4219638"/>
                  <a:pt x="3351446" y="4239971"/>
                  <a:pt x="3357691" y="4276413"/>
                </a:cubicBezTo>
                <a:cubicBezTo>
                  <a:pt x="3342910" y="4296116"/>
                  <a:pt x="3356610" y="4285488"/>
                  <a:pt x="3353895" y="4306037"/>
                </a:cubicBezTo>
                <a:cubicBezTo>
                  <a:pt x="3367541" y="4300534"/>
                  <a:pt x="3346306" y="4330948"/>
                  <a:pt x="3361728" y="4332215"/>
                </a:cubicBezTo>
                <a:cubicBezTo>
                  <a:pt x="3360746" y="4335915"/>
                  <a:pt x="3359307" y="4339458"/>
                  <a:pt x="3357748" y="4343006"/>
                </a:cubicBezTo>
                <a:lnTo>
                  <a:pt x="3356941" y="4344866"/>
                </a:lnTo>
                <a:lnTo>
                  <a:pt x="3356370" y="4352332"/>
                </a:lnTo>
                <a:lnTo>
                  <a:pt x="3352876" y="4354407"/>
                </a:lnTo>
                <a:lnTo>
                  <a:pt x="3352683" y="4444689"/>
                </a:lnTo>
                <a:cubicBezTo>
                  <a:pt x="3355485" y="4452425"/>
                  <a:pt x="3356736" y="4477980"/>
                  <a:pt x="3352455" y="4483791"/>
                </a:cubicBezTo>
                <a:cubicBezTo>
                  <a:pt x="3351784" y="4489320"/>
                  <a:pt x="3353780" y="4495171"/>
                  <a:pt x="3349030" y="4498683"/>
                </a:cubicBezTo>
                <a:cubicBezTo>
                  <a:pt x="3346858" y="4510741"/>
                  <a:pt x="3341860" y="4538358"/>
                  <a:pt x="3339427" y="4556140"/>
                </a:cubicBezTo>
                <a:cubicBezTo>
                  <a:pt x="3342836" y="4560659"/>
                  <a:pt x="3341611" y="4566842"/>
                  <a:pt x="3339521" y="4574959"/>
                </a:cubicBezTo>
                <a:lnTo>
                  <a:pt x="3338246" y="4582576"/>
                </a:lnTo>
                <a:lnTo>
                  <a:pt x="3348539" y="4605460"/>
                </a:lnTo>
                <a:lnTo>
                  <a:pt x="3345760" y="4678575"/>
                </a:lnTo>
                <a:lnTo>
                  <a:pt x="3356250" y="4713574"/>
                </a:lnTo>
                <a:cubicBezTo>
                  <a:pt x="3358600" y="4727943"/>
                  <a:pt x="3359577" y="4741820"/>
                  <a:pt x="3361380" y="4755215"/>
                </a:cubicBezTo>
                <a:cubicBezTo>
                  <a:pt x="3363928" y="4785596"/>
                  <a:pt x="3347531" y="4766123"/>
                  <a:pt x="3361636" y="4803525"/>
                </a:cubicBezTo>
                <a:cubicBezTo>
                  <a:pt x="3356254" y="4807867"/>
                  <a:pt x="3356117" y="4812705"/>
                  <a:pt x="3358957" y="4820729"/>
                </a:cubicBezTo>
                <a:cubicBezTo>
                  <a:pt x="3359783" y="4835507"/>
                  <a:pt x="3345952" y="4834947"/>
                  <a:pt x="3354635" y="4849546"/>
                </a:cubicBezTo>
                <a:cubicBezTo>
                  <a:pt x="3350894" y="4848362"/>
                  <a:pt x="3350351" y="4855411"/>
                  <a:pt x="3349759" y="4861941"/>
                </a:cubicBezTo>
                <a:lnTo>
                  <a:pt x="3347368" y="4866228"/>
                </a:lnTo>
                <a:lnTo>
                  <a:pt x="3358408" y="4889535"/>
                </a:lnTo>
                <a:cubicBezTo>
                  <a:pt x="3373705" y="4931282"/>
                  <a:pt x="3382233" y="4982216"/>
                  <a:pt x="3393319" y="5017998"/>
                </a:cubicBezTo>
                <a:cubicBezTo>
                  <a:pt x="3368256" y="5040241"/>
                  <a:pt x="3392200" y="5029364"/>
                  <a:pt x="3389184" y="5055049"/>
                </a:cubicBezTo>
                <a:cubicBezTo>
                  <a:pt x="3413510" y="5050695"/>
                  <a:pt x="3377700" y="5085342"/>
                  <a:pt x="3405892" y="5089973"/>
                </a:cubicBezTo>
                <a:cubicBezTo>
                  <a:pt x="3404451" y="5094499"/>
                  <a:pt x="3402165" y="5098741"/>
                  <a:pt x="3399662" y="5102960"/>
                </a:cubicBezTo>
                <a:lnTo>
                  <a:pt x="3398363" y="5105176"/>
                </a:lnTo>
                <a:lnTo>
                  <a:pt x="3398026" y="5114590"/>
                </a:lnTo>
                <a:lnTo>
                  <a:pt x="3391859" y="5116550"/>
                </a:lnTo>
                <a:lnTo>
                  <a:pt x="3386999" y="5130226"/>
                </a:lnTo>
                <a:cubicBezTo>
                  <a:pt x="3386119" y="5135455"/>
                  <a:pt x="3386267" y="5141205"/>
                  <a:pt x="3388073" y="5147747"/>
                </a:cubicBezTo>
                <a:cubicBezTo>
                  <a:pt x="3400425" y="5164741"/>
                  <a:pt x="3388688" y="5187675"/>
                  <a:pt x="3391234" y="5209919"/>
                </a:cubicBezTo>
                <a:lnTo>
                  <a:pt x="3395469" y="5220481"/>
                </a:lnTo>
                <a:lnTo>
                  <a:pt x="3392518" y="5250830"/>
                </a:lnTo>
                <a:lnTo>
                  <a:pt x="3393800" y="5252877"/>
                </a:lnTo>
                <a:cubicBezTo>
                  <a:pt x="3393941" y="5258188"/>
                  <a:pt x="3392357" y="5268832"/>
                  <a:pt x="3393361" y="5282697"/>
                </a:cubicBezTo>
                <a:lnTo>
                  <a:pt x="3399825" y="5336059"/>
                </a:lnTo>
                <a:lnTo>
                  <a:pt x="3392824" y="5344884"/>
                </a:lnTo>
                <a:lnTo>
                  <a:pt x="3389277" y="5345998"/>
                </a:lnTo>
                <a:lnTo>
                  <a:pt x="3390946" y="5360636"/>
                </a:lnTo>
                <a:lnTo>
                  <a:pt x="3386366" y="5371486"/>
                </a:lnTo>
                <a:lnTo>
                  <a:pt x="3390662" y="5381496"/>
                </a:lnTo>
                <a:lnTo>
                  <a:pt x="3388199" y="5395290"/>
                </a:lnTo>
                <a:cubicBezTo>
                  <a:pt x="3386677" y="5400263"/>
                  <a:pt x="3384810" y="5405812"/>
                  <a:pt x="3383455" y="5412069"/>
                </a:cubicBezTo>
                <a:lnTo>
                  <a:pt x="3376345" y="5426008"/>
                </a:lnTo>
                <a:lnTo>
                  <a:pt x="3374012" y="5448470"/>
                </a:lnTo>
                <a:cubicBezTo>
                  <a:pt x="3372358" y="5465848"/>
                  <a:pt x="3370199" y="5482458"/>
                  <a:pt x="3365299" y="5498771"/>
                </a:cubicBezTo>
                <a:cubicBezTo>
                  <a:pt x="3368242" y="5512292"/>
                  <a:pt x="3368289" y="5524931"/>
                  <a:pt x="3358774" y="5536815"/>
                </a:cubicBezTo>
                <a:cubicBezTo>
                  <a:pt x="3355554" y="5573082"/>
                  <a:pt x="3364982" y="5582256"/>
                  <a:pt x="3352897" y="5604851"/>
                </a:cubicBezTo>
                <a:cubicBezTo>
                  <a:pt x="3357655" y="5611851"/>
                  <a:pt x="3360065" y="5616619"/>
                  <a:pt x="3360918" y="5620215"/>
                </a:cubicBezTo>
                <a:cubicBezTo>
                  <a:pt x="3363482" y="5631010"/>
                  <a:pt x="3352061" y="5631235"/>
                  <a:pt x="3348145" y="5649365"/>
                </a:cubicBezTo>
                <a:cubicBezTo>
                  <a:pt x="3342329" y="5668683"/>
                  <a:pt x="3336842" y="5635583"/>
                  <a:pt x="3334135" y="5654076"/>
                </a:cubicBezTo>
                <a:cubicBezTo>
                  <a:pt x="3338089" y="5673079"/>
                  <a:pt x="3320876" y="5674673"/>
                  <a:pt x="3326011" y="5694285"/>
                </a:cubicBezTo>
                <a:cubicBezTo>
                  <a:pt x="3339441" y="5687377"/>
                  <a:pt x="3320185" y="5735320"/>
                  <a:pt x="3331448" y="5735077"/>
                </a:cubicBezTo>
                <a:cubicBezTo>
                  <a:pt x="3313758" y="5754960"/>
                  <a:pt x="3333086" y="5760823"/>
                  <a:pt x="3326180" y="5784860"/>
                </a:cubicBezTo>
                <a:cubicBezTo>
                  <a:pt x="3319129" y="5796737"/>
                  <a:pt x="3317432" y="5804806"/>
                  <a:pt x="3323175" y="5814629"/>
                </a:cubicBezTo>
                <a:cubicBezTo>
                  <a:pt x="3289103" y="5869565"/>
                  <a:pt x="3319352" y="5845410"/>
                  <a:pt x="3303983" y="5894405"/>
                </a:cubicBezTo>
                <a:lnTo>
                  <a:pt x="3302615" y="5898375"/>
                </a:lnTo>
                <a:lnTo>
                  <a:pt x="3305988" y="5914019"/>
                </a:lnTo>
                <a:cubicBezTo>
                  <a:pt x="3306566" y="5914416"/>
                  <a:pt x="3307142" y="5914813"/>
                  <a:pt x="3307720" y="5915209"/>
                </a:cubicBezTo>
                <a:lnTo>
                  <a:pt x="3288942" y="5962966"/>
                </a:lnTo>
                <a:lnTo>
                  <a:pt x="3289995" y="5969791"/>
                </a:lnTo>
                <a:lnTo>
                  <a:pt x="3273219" y="6000303"/>
                </a:lnTo>
                <a:lnTo>
                  <a:pt x="3266971" y="6016394"/>
                </a:lnTo>
                <a:lnTo>
                  <a:pt x="3258268" y="6034498"/>
                </a:lnTo>
                <a:lnTo>
                  <a:pt x="3262376" y="6046147"/>
                </a:lnTo>
                <a:cubicBezTo>
                  <a:pt x="3269023" y="6073717"/>
                  <a:pt x="3250846" y="6118951"/>
                  <a:pt x="3274161" y="6127097"/>
                </a:cubicBezTo>
                <a:cubicBezTo>
                  <a:pt x="3261055" y="6140796"/>
                  <a:pt x="3284255" y="6151240"/>
                  <a:pt x="3287116" y="6165061"/>
                </a:cubicBezTo>
                <a:cubicBezTo>
                  <a:pt x="3278972" y="6176795"/>
                  <a:pt x="3286959" y="6181809"/>
                  <a:pt x="3289289" y="6191816"/>
                </a:cubicBezTo>
                <a:cubicBezTo>
                  <a:pt x="3284123" y="6196765"/>
                  <a:pt x="3284941" y="6205311"/>
                  <a:pt x="3291517" y="6207797"/>
                </a:cubicBezTo>
                <a:cubicBezTo>
                  <a:pt x="3306003" y="6202672"/>
                  <a:pt x="3300501" y="6232914"/>
                  <a:pt x="3310808" y="6234442"/>
                </a:cubicBezTo>
                <a:cubicBezTo>
                  <a:pt x="3314005" y="6251566"/>
                  <a:pt x="3305763" y="6327405"/>
                  <a:pt x="3322832" y="6339012"/>
                </a:cubicBezTo>
                <a:cubicBezTo>
                  <a:pt x="3332735" y="6373401"/>
                  <a:pt x="3309981" y="6425589"/>
                  <a:pt x="3311360" y="6440393"/>
                </a:cubicBezTo>
                <a:cubicBezTo>
                  <a:pt x="3282540" y="6457108"/>
                  <a:pt x="3365374" y="6523495"/>
                  <a:pt x="3370963" y="6586374"/>
                </a:cubicBezTo>
                <a:cubicBezTo>
                  <a:pt x="3368621" y="6595055"/>
                  <a:pt x="3368943" y="6599590"/>
                  <a:pt x="3375863" y="6601412"/>
                </a:cubicBezTo>
                <a:cubicBezTo>
                  <a:pt x="3380798" y="6617525"/>
                  <a:pt x="3389212" y="6649404"/>
                  <a:pt x="3400578" y="6683057"/>
                </a:cubicBezTo>
                <a:cubicBezTo>
                  <a:pt x="3408645" y="6705148"/>
                  <a:pt x="3410628" y="6805370"/>
                  <a:pt x="3417831" y="6852700"/>
                </a:cubicBezTo>
                <a:lnTo>
                  <a:pt x="341892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66391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519885"/>
            <a:ext cx="2916857" cy="181822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FFFFFF"/>
                </a:solidFill>
              </a:rPr>
              <a:t>A motivo anche (ma non solo) </a:t>
            </a:r>
            <a:br>
              <a:rPr lang="it-IT" sz="2400" dirty="0">
                <a:solidFill>
                  <a:srgbClr val="FFFFFF"/>
                </a:solidFill>
              </a:rPr>
            </a:br>
            <a:r>
              <a:rPr lang="it-IT" sz="2400" dirty="0">
                <a:solidFill>
                  <a:srgbClr val="FFFFFF"/>
                </a:solidFill>
              </a:rPr>
              <a:t>dello scandalo della pedofilia nella Chiesa </a:t>
            </a:r>
            <a:br>
              <a:rPr lang="it-IT" sz="2400" dirty="0">
                <a:solidFill>
                  <a:srgbClr val="FFFFFF"/>
                </a:solidFill>
              </a:rPr>
            </a:br>
            <a:endParaRPr lang="it-IT" sz="2400" dirty="0">
              <a:solidFill>
                <a:srgbClr val="FFFFFF"/>
              </a:solidFill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it-IT"/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it-IT"/>
              <a:t>Molte persone già «distanti» si sono allontanate ancora di più 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endParaRPr lang="it-IT"/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it-IT"/>
              <a:t>Un «certo» disagio serpeggia anche tra i «vicini» </a:t>
            </a:r>
          </a:p>
          <a:p>
            <a:pPr>
              <a:spcAft>
                <a:spcPts val="600"/>
              </a:spcAft>
            </a:pPr>
            <a:endParaRPr lang="it-IT"/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it-IT"/>
              <a:t>Si è rafforzato un clima pregiudiziale di sospetto verso i preti e le attività ecclesiali …</a:t>
            </a:r>
          </a:p>
          <a:p>
            <a:pPr>
              <a:spcAft>
                <a:spcPts val="600"/>
              </a:spcAft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1686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396333"/>
            <a:ext cx="563879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Che </a:t>
            </a:r>
            <a:r>
              <a:rPr sz="2400" spc="-5" dirty="0"/>
              <a:t>cosa </a:t>
            </a:r>
            <a:r>
              <a:rPr sz="2400" dirty="0"/>
              <a:t>è </a:t>
            </a:r>
            <a:r>
              <a:rPr sz="2400" spc="-5" dirty="0"/>
              <a:t>un</a:t>
            </a:r>
            <a:r>
              <a:rPr sz="2400" spc="-40" dirty="0"/>
              <a:t> </a:t>
            </a:r>
            <a:r>
              <a:rPr sz="2400" dirty="0"/>
              <a:t>abuso?</a:t>
            </a:r>
          </a:p>
        </p:txBody>
      </p:sp>
      <p:sp>
        <p:nvSpPr>
          <p:cNvPr id="3" name="object 3"/>
          <p:cNvSpPr/>
          <p:nvPr/>
        </p:nvSpPr>
        <p:spPr>
          <a:xfrm>
            <a:off x="323532" y="1081492"/>
            <a:ext cx="8713470" cy="3559233"/>
          </a:xfrm>
          <a:custGeom>
            <a:avLst/>
            <a:gdLst/>
            <a:ahLst/>
            <a:cxnLst/>
            <a:rect l="l" t="t" r="r" b="b"/>
            <a:pathLst>
              <a:path w="8713470" h="4940300">
                <a:moveTo>
                  <a:pt x="0" y="4939792"/>
                </a:moveTo>
                <a:lnTo>
                  <a:pt x="8712962" y="4939792"/>
                </a:lnTo>
                <a:lnTo>
                  <a:pt x="8712962" y="0"/>
                </a:lnTo>
                <a:lnTo>
                  <a:pt x="0" y="0"/>
                </a:lnTo>
                <a:lnTo>
                  <a:pt x="0" y="4939792"/>
                </a:lnTo>
                <a:close/>
              </a:path>
            </a:pathLst>
          </a:custGeom>
          <a:solidFill>
            <a:srgbClr val="F1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91200" y="4953000"/>
            <a:ext cx="2895600" cy="1600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9600" y="1219276"/>
            <a:ext cx="8356600" cy="34214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algn="ctr">
              <a:lnSpc>
                <a:spcPct val="150000"/>
              </a:lnSpc>
              <a:spcBef>
                <a:spcPts val="100"/>
              </a:spcBef>
              <a:tabLst>
                <a:tab pos="7981950" algn="l"/>
                <a:tab pos="8248650" algn="l"/>
              </a:tabLst>
            </a:pPr>
            <a:r>
              <a:rPr sz="1800" spc="-20" dirty="0">
                <a:latin typeface="Verdana"/>
                <a:cs typeface="Verdana"/>
              </a:rPr>
              <a:t>“L’abuso </a:t>
            </a:r>
            <a:r>
              <a:rPr sz="1800" dirty="0">
                <a:latin typeface="Verdana"/>
                <a:cs typeface="Verdana"/>
              </a:rPr>
              <a:t>o il </a:t>
            </a:r>
            <a:r>
              <a:rPr sz="1800" spc="-5" dirty="0">
                <a:latin typeface="Verdana"/>
                <a:cs typeface="Verdana"/>
              </a:rPr>
              <a:t>maltrattamento </a:t>
            </a:r>
            <a:r>
              <a:rPr sz="1800" dirty="0">
                <a:latin typeface="Verdana"/>
                <a:cs typeface="Verdana"/>
              </a:rPr>
              <a:t>sull’infanzia è </a:t>
            </a:r>
            <a:r>
              <a:rPr sz="1800" spc="-10" dirty="0">
                <a:latin typeface="Verdana"/>
                <a:cs typeface="Verdana"/>
              </a:rPr>
              <a:t>rappresentato</a:t>
            </a:r>
            <a:r>
              <a:rPr sz="1800" spc="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da</a:t>
            </a:r>
            <a:endParaRPr sz="1800" dirty="0">
              <a:latin typeface="Verdana"/>
              <a:cs typeface="Verdana"/>
            </a:endParaRPr>
          </a:p>
          <a:p>
            <a:pPr marL="266700" marR="734060" algn="just">
              <a:lnSpc>
                <a:spcPct val="150000"/>
              </a:lnSpc>
              <a:tabLst>
                <a:tab pos="7981950" algn="l"/>
                <a:tab pos="8248650" algn="l"/>
              </a:tabLst>
            </a:pPr>
            <a:r>
              <a:rPr sz="1800" b="1" spc="-5" dirty="0">
                <a:solidFill>
                  <a:srgbClr val="C00000"/>
                </a:solidFill>
                <a:latin typeface="Verdana"/>
                <a:cs typeface="Verdana"/>
              </a:rPr>
              <a:t>tutte </a:t>
            </a:r>
            <a:r>
              <a:rPr sz="1800" b="1" dirty="0">
                <a:solidFill>
                  <a:srgbClr val="C00000"/>
                </a:solidFill>
                <a:latin typeface="Verdana"/>
                <a:cs typeface="Verdana"/>
              </a:rPr>
              <a:t>le </a:t>
            </a:r>
            <a:r>
              <a:rPr sz="1800" b="1" spc="-5" dirty="0">
                <a:solidFill>
                  <a:srgbClr val="C00000"/>
                </a:solidFill>
                <a:latin typeface="Verdana"/>
                <a:cs typeface="Verdana"/>
              </a:rPr>
              <a:t>forme di </a:t>
            </a:r>
            <a:r>
              <a:rPr sz="1800" b="1" spc="-10" dirty="0">
                <a:solidFill>
                  <a:srgbClr val="C00000"/>
                </a:solidFill>
                <a:latin typeface="Verdana"/>
                <a:cs typeface="Verdana"/>
              </a:rPr>
              <a:t>cattivo </a:t>
            </a:r>
            <a:r>
              <a:rPr sz="1800" b="1" spc="-5" dirty="0">
                <a:solidFill>
                  <a:srgbClr val="C00000"/>
                </a:solidFill>
                <a:latin typeface="Verdana"/>
                <a:cs typeface="Verdana"/>
              </a:rPr>
              <a:t>trattamento </a:t>
            </a:r>
            <a:r>
              <a:rPr b="1" spc="-5" dirty="0">
                <a:solidFill>
                  <a:srgbClr val="C00000"/>
                </a:solidFill>
                <a:latin typeface="Verdana"/>
                <a:cs typeface="Verdana"/>
              </a:rPr>
              <a:t>fisico </a:t>
            </a:r>
            <a:r>
              <a:rPr spc="-5" dirty="0">
                <a:latin typeface="Verdana"/>
                <a:cs typeface="Verdana"/>
              </a:rPr>
              <a:t>e/o</a:t>
            </a:r>
            <a:r>
              <a:rPr b="1" spc="-5" dirty="0">
                <a:solidFill>
                  <a:srgbClr val="C00000"/>
                </a:solidFill>
                <a:latin typeface="Verdana"/>
                <a:cs typeface="Verdana"/>
              </a:rPr>
              <a:t> affettivo,  </a:t>
            </a:r>
            <a:r>
              <a:rPr sz="1800" b="1" dirty="0">
                <a:solidFill>
                  <a:srgbClr val="C00000"/>
                </a:solidFill>
                <a:latin typeface="Verdana"/>
                <a:cs typeface="Verdana"/>
              </a:rPr>
              <a:t>abuso</a:t>
            </a:r>
            <a:r>
              <a:rPr sz="1800" b="1" spc="-1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800" b="1" spc="-5" dirty="0" err="1">
                <a:solidFill>
                  <a:srgbClr val="C00000"/>
                </a:solidFill>
                <a:latin typeface="Verdana"/>
                <a:cs typeface="Verdana"/>
              </a:rPr>
              <a:t>sessuale</a:t>
            </a:r>
            <a:r>
              <a:rPr sz="1800" b="1" spc="-5" dirty="0">
                <a:solidFill>
                  <a:srgbClr val="C00000"/>
                </a:solidFill>
                <a:latin typeface="Verdana"/>
                <a:cs typeface="Verdana"/>
              </a:rPr>
              <a:t>,</a:t>
            </a:r>
            <a:r>
              <a:rPr lang="it-IT" sz="1800" b="1" spc="-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800" b="1" dirty="0" err="1">
                <a:solidFill>
                  <a:srgbClr val="C00000"/>
                </a:solidFill>
                <a:latin typeface="Verdana"/>
                <a:cs typeface="Verdana"/>
              </a:rPr>
              <a:t>incuria</a:t>
            </a:r>
            <a:r>
              <a:rPr sz="1800" b="1" dirty="0">
                <a:solidFill>
                  <a:srgbClr val="C00000"/>
                </a:solidFill>
                <a:latin typeface="Verdana"/>
                <a:cs typeface="Verdana"/>
              </a:rPr>
              <a:t> o </a:t>
            </a:r>
            <a:r>
              <a:rPr sz="1800" b="1" spc="-5" dirty="0" err="1">
                <a:solidFill>
                  <a:srgbClr val="C00000"/>
                </a:solidFill>
                <a:latin typeface="Verdana"/>
                <a:cs typeface="Verdana"/>
              </a:rPr>
              <a:t>trattamento</a:t>
            </a:r>
            <a:r>
              <a:rPr sz="1800" b="1" spc="1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800" b="1" spc="-5" dirty="0" err="1">
                <a:solidFill>
                  <a:srgbClr val="C00000"/>
                </a:solidFill>
                <a:latin typeface="Verdana"/>
                <a:cs typeface="Verdana"/>
              </a:rPr>
              <a:t>negligente</a:t>
            </a:r>
            <a:r>
              <a:rPr lang="it-IT" sz="1800" b="1" spc="-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800" dirty="0" err="1">
                <a:latin typeface="Verdana"/>
                <a:cs typeface="Verdana"/>
              </a:rPr>
              <a:t>nonché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Verdana"/>
                <a:cs typeface="Verdana"/>
              </a:rPr>
              <a:t>sfruttamento sessuale </a:t>
            </a:r>
            <a:r>
              <a:rPr sz="1800" b="1" dirty="0">
                <a:solidFill>
                  <a:srgbClr val="C00000"/>
                </a:solidFill>
                <a:latin typeface="Verdana"/>
                <a:cs typeface="Verdana"/>
              </a:rPr>
              <a:t>o </a:t>
            </a:r>
            <a:r>
              <a:rPr sz="1800" b="1" spc="-5" dirty="0">
                <a:solidFill>
                  <a:srgbClr val="C00000"/>
                </a:solidFill>
                <a:latin typeface="Verdana"/>
                <a:cs typeface="Verdana"/>
              </a:rPr>
              <a:t>di </a:t>
            </a:r>
            <a:r>
              <a:rPr sz="1800" b="1" spc="-5" dirty="0" err="1">
                <a:solidFill>
                  <a:srgbClr val="C00000"/>
                </a:solidFill>
                <a:latin typeface="Verdana"/>
                <a:cs typeface="Verdana"/>
              </a:rPr>
              <a:t>altro</a:t>
            </a:r>
            <a:r>
              <a:rPr sz="1800" b="1" spc="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800" b="1" spc="-5" dirty="0" err="1">
                <a:solidFill>
                  <a:srgbClr val="C00000"/>
                </a:solidFill>
                <a:latin typeface="Verdana"/>
                <a:cs typeface="Verdana"/>
              </a:rPr>
              <a:t>genere</a:t>
            </a:r>
            <a:r>
              <a:rPr lang="it-IT" sz="1800" b="1" spc="-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800" dirty="0" err="1">
                <a:latin typeface="Verdana"/>
                <a:cs typeface="Verdana"/>
              </a:rPr>
              <a:t>che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provocano </a:t>
            </a:r>
            <a:r>
              <a:rPr sz="1800" dirty="0">
                <a:latin typeface="Verdana"/>
                <a:cs typeface="Verdana"/>
              </a:rPr>
              <a:t>un </a:t>
            </a:r>
            <a:r>
              <a:rPr sz="1800" b="1" spc="-5" dirty="0">
                <a:solidFill>
                  <a:srgbClr val="C00000"/>
                </a:solidFill>
                <a:latin typeface="Verdana"/>
                <a:cs typeface="Verdana"/>
              </a:rPr>
              <a:t>danno </a:t>
            </a:r>
            <a:r>
              <a:rPr sz="1800" dirty="0">
                <a:latin typeface="Verdana"/>
                <a:cs typeface="Verdana"/>
              </a:rPr>
              <a:t>reale o potenziale alla </a:t>
            </a:r>
            <a:r>
              <a:rPr sz="1800" b="1" spc="-5" dirty="0">
                <a:latin typeface="Verdana"/>
                <a:cs typeface="Verdana"/>
              </a:rPr>
              <a:t>salute</a:t>
            </a:r>
            <a:r>
              <a:rPr sz="1800" spc="-5" dirty="0">
                <a:latin typeface="Verdana"/>
                <a:cs typeface="Verdana"/>
              </a:rPr>
              <a:t>, </a:t>
            </a:r>
            <a:r>
              <a:rPr sz="1800" dirty="0" err="1">
                <a:latin typeface="Verdana"/>
                <a:cs typeface="Verdana"/>
              </a:rPr>
              <a:t>alla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b="1" spc="-5" dirty="0" err="1">
                <a:latin typeface="Verdana"/>
                <a:cs typeface="Verdana"/>
              </a:rPr>
              <a:t>sopravvivenza</a:t>
            </a:r>
            <a:r>
              <a:rPr sz="1800" spc="-5" dirty="0">
                <a:latin typeface="Verdana"/>
                <a:cs typeface="Verdana"/>
              </a:rPr>
              <a:t>,</a:t>
            </a:r>
            <a:r>
              <a:rPr lang="it-IT" sz="1800" spc="-5" dirty="0">
                <a:latin typeface="Verdana"/>
                <a:cs typeface="Verdana"/>
              </a:rPr>
              <a:t> </a:t>
            </a:r>
            <a:r>
              <a:rPr sz="1800" dirty="0" err="1">
                <a:latin typeface="Verdana"/>
                <a:cs typeface="Verdana"/>
              </a:rPr>
              <a:t>allo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b="1" spc="-5" dirty="0" err="1">
                <a:latin typeface="Verdana"/>
                <a:cs typeface="Verdana"/>
              </a:rPr>
              <a:t>sviluppo</a:t>
            </a:r>
            <a:r>
              <a:rPr sz="1800" b="1" spc="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</a:t>
            </a:r>
            <a:r>
              <a:rPr lang="it-IT" sz="1800" dirty="0">
                <a:latin typeface="Verdana"/>
                <a:cs typeface="Verdana"/>
              </a:rPr>
              <a:t> </a:t>
            </a:r>
            <a:r>
              <a:rPr sz="1800" dirty="0" err="1">
                <a:latin typeface="Verdana"/>
                <a:cs typeface="Verdana"/>
              </a:rPr>
              <a:t>alla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dignità </a:t>
            </a:r>
            <a:r>
              <a:rPr sz="1800" spc="-5" dirty="0">
                <a:latin typeface="Verdana"/>
                <a:cs typeface="Verdana"/>
              </a:rPr>
              <a:t>del</a:t>
            </a:r>
            <a:r>
              <a:rPr sz="1800" spc="3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bambino,</a:t>
            </a:r>
            <a:r>
              <a:rPr lang="it-IT" sz="1800" spc="-5" dirty="0">
                <a:latin typeface="Verdana"/>
                <a:cs typeface="Verdana"/>
              </a:rPr>
              <a:t> </a:t>
            </a:r>
            <a:r>
              <a:rPr sz="1800" dirty="0" err="1">
                <a:latin typeface="Verdana"/>
                <a:cs typeface="Verdana"/>
              </a:rPr>
              <a:t>nell’ambito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di </a:t>
            </a:r>
            <a:r>
              <a:rPr sz="1800" dirty="0">
                <a:latin typeface="Verdana"/>
                <a:cs typeface="Verdana"/>
              </a:rPr>
              <a:t>una </a:t>
            </a:r>
            <a:r>
              <a:rPr sz="1800" b="1" spc="-5" dirty="0">
                <a:solidFill>
                  <a:srgbClr val="C00000"/>
                </a:solidFill>
                <a:latin typeface="Verdana"/>
                <a:cs typeface="Verdana"/>
              </a:rPr>
              <a:t>relazione di responsabilità, fiducia </a:t>
            </a:r>
            <a:r>
              <a:rPr sz="1800" b="1" dirty="0">
                <a:solidFill>
                  <a:srgbClr val="C00000"/>
                </a:solidFill>
                <a:latin typeface="Verdana"/>
                <a:cs typeface="Verdana"/>
              </a:rPr>
              <a:t>o</a:t>
            </a:r>
            <a:r>
              <a:rPr sz="1800" b="1" spc="2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800" b="1" spc="-25" dirty="0">
                <a:solidFill>
                  <a:srgbClr val="C00000"/>
                </a:solidFill>
                <a:latin typeface="Verdana"/>
                <a:cs typeface="Verdana"/>
              </a:rPr>
              <a:t>potere</a:t>
            </a:r>
            <a:r>
              <a:rPr sz="1800" spc="-25" dirty="0">
                <a:solidFill>
                  <a:srgbClr val="000066"/>
                </a:solidFill>
                <a:latin typeface="Verdana"/>
                <a:cs typeface="Verdana"/>
              </a:rPr>
              <a:t>”.</a:t>
            </a:r>
            <a:endParaRPr sz="1800" dirty="0">
              <a:latin typeface="Verdana"/>
              <a:cs typeface="Verdana"/>
            </a:endParaRPr>
          </a:p>
          <a:p>
            <a:pPr marL="12700" algn="r">
              <a:lnSpc>
                <a:spcPct val="100000"/>
              </a:lnSpc>
              <a:spcBef>
                <a:spcPts val="1505"/>
              </a:spcBef>
            </a:pPr>
            <a:r>
              <a:rPr sz="2000" i="1" spc="-100" dirty="0">
                <a:latin typeface="Trebuchet MS"/>
                <a:cs typeface="Trebuchet MS"/>
              </a:rPr>
              <a:t>Organizzazione </a:t>
            </a:r>
            <a:r>
              <a:rPr sz="2000" i="1" spc="-65" dirty="0">
                <a:latin typeface="Trebuchet MS"/>
                <a:cs typeface="Trebuchet MS"/>
              </a:rPr>
              <a:t>Mondiale </a:t>
            </a:r>
            <a:r>
              <a:rPr sz="2000" i="1" spc="-125" dirty="0">
                <a:latin typeface="Trebuchet MS"/>
                <a:cs typeface="Trebuchet MS"/>
              </a:rPr>
              <a:t>della </a:t>
            </a:r>
            <a:r>
              <a:rPr sz="2000" i="1" spc="-90" dirty="0" err="1">
                <a:latin typeface="Trebuchet MS"/>
                <a:cs typeface="Trebuchet MS"/>
              </a:rPr>
              <a:t>Sanità</a:t>
            </a:r>
            <a:r>
              <a:rPr lang="it-IT" sz="2000" i="1" spc="-90" dirty="0">
                <a:latin typeface="Trebuchet MS"/>
                <a:cs typeface="Trebuchet MS"/>
              </a:rPr>
              <a:t> </a:t>
            </a:r>
            <a:r>
              <a:rPr sz="2000" i="1" spc="-35" dirty="0">
                <a:latin typeface="Trebuchet MS"/>
                <a:cs typeface="Trebuchet MS"/>
              </a:rPr>
              <a:t>(OMS)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7380" y="199293"/>
            <a:ext cx="4109789" cy="1019908"/>
          </a:xfrm>
        </p:spPr>
        <p:txBody>
          <a:bodyPr anchor="b">
            <a:normAutofit/>
          </a:bodyPr>
          <a:lstStyle/>
          <a:p>
            <a:r>
              <a:rPr lang="it-IT" sz="2800" dirty="0"/>
              <a:t>PARLEREMO DI ABUSO SESSUALE …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4952999" cy="50292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200" dirty="0"/>
              <a:t>Ma molte sono le forme di «abuso/incuria» basterebbe pensare: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it-IT" sz="12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t-IT" sz="1200" dirty="0"/>
              <a:t>alla negligenza (presenza, tempo, … ) delle famiglie nei confronti dei figli (non necessariamente le più povere!!)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it-IT" sz="12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t-IT" sz="1200" dirty="0"/>
              <a:t>Alla povertà culturale, ma anche di beni primari, …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it-IT" sz="12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t-IT" sz="1200" dirty="0"/>
              <a:t>all’abbandono scolastico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it-IT" sz="12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t-IT" sz="1200" dirty="0"/>
              <a:t>alla mancanza di prospettive scolastiche e lavorative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it-IT" sz="12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t-IT" sz="1200" dirty="0"/>
              <a:t>alla presenza di minori non accompagnati (ma anche accompagnati da un adulto, spesso però con famiglie «sfilacciate»), spesso da altri paesi con alle spalle gravi traumi emotivi; difficoltà di inclusione (e assenza del pubblico, di strutture, di una progettualità continua e condivisa, di risorse; rischio permanente di marginalità e illegalità (anche solo per pagare il passaggio in Europa); …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it-IT" sz="1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200" dirty="0"/>
              <a:t>E poi gli abusi di potere, spirituali e di coscienza …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it-IT" sz="800" dirty="0"/>
          </a:p>
        </p:txBody>
      </p:sp>
      <p:pic>
        <p:nvPicPr>
          <p:cNvPr id="5" name="Picture 4" descr="Una mano di una persona piena di vernice colorata">
            <a:extLst>
              <a:ext uri="{FF2B5EF4-FFF2-40B4-BE49-F238E27FC236}">
                <a16:creationId xmlns:a16="http://schemas.microsoft.com/office/drawing/2014/main" id="{E7B64498-4492-DBEC-16F9-9E536C48C8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18" r="31657" b="-1"/>
          <a:stretch/>
        </p:blipFill>
        <p:spPr>
          <a:xfrm>
            <a:off x="5453109" y="10"/>
            <a:ext cx="3690890" cy="685799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51478" y="0"/>
            <a:ext cx="92522" cy="6858000"/>
            <a:chOff x="12068638" y="0"/>
            <a:chExt cx="123362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3419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011" y="5273038"/>
            <a:ext cx="8988552" cy="1584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864" y="5283706"/>
            <a:ext cx="8235696" cy="15742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018" y="5301186"/>
            <a:ext cx="8892540" cy="1512570"/>
          </a:xfrm>
          <a:custGeom>
            <a:avLst/>
            <a:gdLst/>
            <a:ahLst/>
            <a:cxnLst/>
            <a:rect l="l" t="t" r="r" b="b"/>
            <a:pathLst>
              <a:path w="8892540" h="1512570">
                <a:moveTo>
                  <a:pt x="0" y="1512189"/>
                </a:moveTo>
                <a:lnTo>
                  <a:pt x="8892540" y="1512189"/>
                </a:lnTo>
                <a:lnTo>
                  <a:pt x="8892540" y="0"/>
                </a:lnTo>
                <a:lnTo>
                  <a:pt x="0" y="0"/>
                </a:lnTo>
                <a:lnTo>
                  <a:pt x="0" y="1512189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54785" y="314706"/>
            <a:ext cx="722375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Abuso sessuale:</a:t>
            </a:r>
            <a:r>
              <a:rPr spc="-15" dirty="0"/>
              <a:t> </a:t>
            </a:r>
            <a:r>
              <a:rPr spc="-5" dirty="0"/>
              <a:t>definizione</a:t>
            </a:r>
          </a:p>
        </p:txBody>
      </p:sp>
      <p:sp>
        <p:nvSpPr>
          <p:cNvPr id="7" name="object 7"/>
          <p:cNvSpPr/>
          <p:nvPr/>
        </p:nvSpPr>
        <p:spPr>
          <a:xfrm>
            <a:off x="91439" y="1191767"/>
            <a:ext cx="8950452" cy="39944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9514" y="980694"/>
            <a:ext cx="8953056" cy="56487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14864" y="1191767"/>
            <a:ext cx="8682355" cy="4649991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180"/>
              </a:spcBef>
            </a:pPr>
            <a:r>
              <a:rPr spc="-5" dirty="0">
                <a:latin typeface="Verdana"/>
                <a:cs typeface="Verdana"/>
              </a:rPr>
              <a:t>L</a:t>
            </a:r>
            <a:r>
              <a:rPr lang="it-IT" spc="-5" dirty="0">
                <a:latin typeface="Verdana"/>
                <a:cs typeface="Verdana"/>
              </a:rPr>
              <a:t>'</a:t>
            </a:r>
            <a:r>
              <a:rPr spc="-5" dirty="0" err="1">
                <a:latin typeface="Verdana"/>
                <a:cs typeface="Verdana"/>
              </a:rPr>
              <a:t>abuso</a:t>
            </a:r>
            <a:r>
              <a:rPr spc="-5" dirty="0">
                <a:latin typeface="Verdana"/>
                <a:cs typeface="Verdana"/>
              </a:rPr>
              <a:t> sessuale di </a:t>
            </a:r>
            <a:r>
              <a:rPr dirty="0">
                <a:latin typeface="Verdana"/>
                <a:cs typeface="Verdana"/>
              </a:rPr>
              <a:t>minori</a:t>
            </a:r>
            <a:r>
              <a:rPr spc="20" dirty="0">
                <a:latin typeface="Verdana"/>
                <a:cs typeface="Verdana"/>
              </a:rPr>
              <a:t> </a:t>
            </a:r>
            <a:r>
              <a:rPr spc="-5" dirty="0" err="1">
                <a:latin typeface="Verdana"/>
                <a:cs typeface="Verdana"/>
              </a:rPr>
              <a:t>riguarda</a:t>
            </a:r>
            <a:r>
              <a:rPr lang="it-IT" spc="-5" dirty="0">
                <a:latin typeface="Verdana"/>
                <a:cs typeface="Verdana"/>
              </a:rPr>
              <a:t>:</a:t>
            </a:r>
            <a:endParaRPr dirty="0">
              <a:latin typeface="Verdana"/>
              <a:cs typeface="Verdana"/>
            </a:endParaRPr>
          </a:p>
          <a:p>
            <a:pPr marL="47624">
              <a:lnSpc>
                <a:spcPct val="100000"/>
              </a:lnSpc>
              <a:spcBef>
                <a:spcPts val="1080"/>
              </a:spcBef>
              <a:tabLst>
                <a:tab pos="234315" algn="l"/>
              </a:tabLst>
            </a:pPr>
            <a:r>
              <a:rPr lang="it-IT" b="1" dirty="0">
                <a:solidFill>
                  <a:srgbClr val="C00000"/>
                </a:solidFill>
                <a:latin typeface="Verdana"/>
                <a:cs typeface="Verdana"/>
              </a:rPr>
              <a:t>* </a:t>
            </a:r>
            <a:r>
              <a:rPr b="1" dirty="0" err="1">
                <a:solidFill>
                  <a:srgbClr val="C00000"/>
                </a:solidFill>
                <a:latin typeface="Verdana"/>
                <a:cs typeface="Verdana"/>
              </a:rPr>
              <a:t>ogni</a:t>
            </a:r>
            <a:r>
              <a:rPr b="1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b="1" spc="-5" dirty="0">
                <a:solidFill>
                  <a:srgbClr val="C00000"/>
                </a:solidFill>
                <a:latin typeface="Verdana"/>
                <a:cs typeface="Verdana"/>
              </a:rPr>
              <a:t>attività</a:t>
            </a:r>
            <a:r>
              <a:rPr b="1" spc="3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b="1" spc="-5" dirty="0" err="1">
                <a:solidFill>
                  <a:srgbClr val="C00000"/>
                </a:solidFill>
                <a:latin typeface="Verdana"/>
                <a:cs typeface="Verdana"/>
              </a:rPr>
              <a:t>sessuale</a:t>
            </a:r>
            <a:r>
              <a:rPr spc="-5" dirty="0">
                <a:latin typeface="Verdana"/>
                <a:cs typeface="Verdana"/>
              </a:rPr>
              <a:t>,</a:t>
            </a:r>
            <a:r>
              <a:rPr lang="it-IT" spc="-5" dirty="0"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C00000"/>
                </a:solidFill>
                <a:latin typeface="Verdana"/>
                <a:cs typeface="Verdana"/>
              </a:rPr>
              <a:t>a </a:t>
            </a:r>
            <a:r>
              <a:rPr spc="-5" dirty="0">
                <a:solidFill>
                  <a:srgbClr val="C00000"/>
                </a:solidFill>
                <a:latin typeface="Verdana"/>
                <a:cs typeface="Verdana"/>
              </a:rPr>
              <a:t>un bambino </a:t>
            </a:r>
            <a:r>
              <a:rPr spc="-5" dirty="0">
                <a:latin typeface="Verdana"/>
                <a:cs typeface="Verdana"/>
              </a:rPr>
              <a:t>oppure </a:t>
            </a:r>
            <a:r>
              <a:rPr b="1" spc="-5" dirty="0">
                <a:solidFill>
                  <a:srgbClr val="C00000"/>
                </a:solidFill>
                <a:latin typeface="Verdana"/>
                <a:cs typeface="Verdana"/>
              </a:rPr>
              <a:t>alla presenza </a:t>
            </a:r>
            <a:r>
              <a:rPr spc="-5" dirty="0">
                <a:latin typeface="Verdana"/>
                <a:cs typeface="Verdana"/>
              </a:rPr>
              <a:t>di un</a:t>
            </a:r>
            <a:r>
              <a:rPr lang="it-IT" spc="-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bambino</a:t>
            </a:r>
            <a:r>
              <a:rPr lang="it-IT" spc="-5" dirty="0">
                <a:latin typeface="Verdana"/>
                <a:cs typeface="Verdana"/>
              </a:rPr>
              <a:t>, </a:t>
            </a:r>
            <a:r>
              <a:rPr dirty="0" err="1">
                <a:latin typeface="Verdana"/>
                <a:cs typeface="Verdana"/>
              </a:rPr>
              <a:t>che</a:t>
            </a:r>
            <a:r>
              <a:rPr dirty="0">
                <a:latin typeface="Verdana"/>
                <a:cs typeface="Verdana"/>
              </a:rPr>
              <a:t> </a:t>
            </a:r>
            <a:r>
              <a:rPr dirty="0" err="1">
                <a:latin typeface="Verdana"/>
                <a:cs typeface="Verdana"/>
              </a:rPr>
              <a:t>viene</a:t>
            </a:r>
            <a:r>
              <a:rPr spc="-5" dirty="0">
                <a:latin typeface="Verdana"/>
                <a:cs typeface="Verdana"/>
              </a:rPr>
              <a:t> </a:t>
            </a:r>
            <a:r>
              <a:rPr spc="-5" dirty="0" err="1">
                <a:latin typeface="Verdana"/>
                <a:cs typeface="Verdana"/>
              </a:rPr>
              <a:t>esercitata</a:t>
            </a:r>
            <a:r>
              <a:rPr lang="it-IT" spc="-5" dirty="0">
                <a:latin typeface="Verdana"/>
                <a:cs typeface="Verdana"/>
              </a:rPr>
              <a:t>:</a:t>
            </a:r>
            <a:endParaRPr dirty="0">
              <a:latin typeface="Verdana"/>
              <a:cs typeface="Verdana"/>
            </a:endParaRPr>
          </a:p>
          <a:p>
            <a:pPr marL="448309">
              <a:lnSpc>
                <a:spcPct val="100000"/>
              </a:lnSpc>
              <a:spcBef>
                <a:spcPts val="1080"/>
              </a:spcBef>
            </a:pPr>
            <a:r>
              <a:rPr b="1" spc="-5" dirty="0">
                <a:latin typeface="Wingdings"/>
                <a:cs typeface="Wingdings"/>
              </a:rPr>
              <a:t>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C00000"/>
                </a:solidFill>
                <a:latin typeface="Verdana"/>
                <a:cs typeface="Verdana"/>
              </a:rPr>
              <a:t>contro </a:t>
            </a:r>
            <a:r>
              <a:rPr b="1" dirty="0">
                <a:solidFill>
                  <a:srgbClr val="C00000"/>
                </a:solidFill>
                <a:latin typeface="Verdana"/>
                <a:cs typeface="Verdana"/>
              </a:rPr>
              <a:t>la </a:t>
            </a:r>
            <a:r>
              <a:rPr b="1" spc="-5" dirty="0">
                <a:solidFill>
                  <a:srgbClr val="C00000"/>
                </a:solidFill>
                <a:latin typeface="Verdana"/>
                <a:cs typeface="Verdana"/>
              </a:rPr>
              <a:t>volontà </a:t>
            </a:r>
            <a:r>
              <a:rPr spc="-5" dirty="0">
                <a:latin typeface="Verdana"/>
                <a:cs typeface="Verdana"/>
              </a:rPr>
              <a:t>del</a:t>
            </a:r>
            <a:r>
              <a:rPr spc="-19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bambino</a:t>
            </a:r>
            <a:endParaRPr dirty="0">
              <a:latin typeface="Verdana"/>
              <a:cs typeface="Verdana"/>
            </a:endParaRPr>
          </a:p>
          <a:p>
            <a:pPr marL="448309">
              <a:lnSpc>
                <a:spcPct val="100000"/>
              </a:lnSpc>
              <a:spcBef>
                <a:spcPts val="520"/>
              </a:spcBef>
            </a:pPr>
            <a:r>
              <a:rPr b="1" dirty="0">
                <a:latin typeface="Wingdings"/>
                <a:cs typeface="Wingdings"/>
              </a:rPr>
              <a:t>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dirty="0">
                <a:latin typeface="Verdana"/>
                <a:cs typeface="Verdana"/>
              </a:rPr>
              <a:t>alla quale </a:t>
            </a:r>
            <a:r>
              <a:rPr dirty="0" err="1">
                <a:latin typeface="Verdana"/>
                <a:cs typeface="Verdana"/>
              </a:rPr>
              <a:t>il</a:t>
            </a:r>
            <a:r>
              <a:rPr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bambino</a:t>
            </a:r>
            <a:r>
              <a:rPr lang="it-IT" spc="-5" dirty="0">
                <a:latin typeface="Verdana"/>
                <a:cs typeface="Verdana"/>
              </a:rPr>
              <a:t>,</a:t>
            </a:r>
            <a:r>
              <a:rPr spc="-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a </a:t>
            </a:r>
            <a:r>
              <a:rPr spc="-5" dirty="0">
                <a:latin typeface="Verdana"/>
                <a:cs typeface="Verdana"/>
              </a:rPr>
              <a:t>causa della sua </a:t>
            </a:r>
            <a:r>
              <a:rPr b="1" spc="-5" dirty="0">
                <a:solidFill>
                  <a:srgbClr val="C00000"/>
                </a:solidFill>
                <a:latin typeface="Verdana"/>
                <a:cs typeface="Verdana"/>
              </a:rPr>
              <a:t>inferiorità</a:t>
            </a:r>
            <a:r>
              <a:rPr b="1" spc="-22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fisica,</a:t>
            </a:r>
          </a:p>
          <a:p>
            <a:pPr marL="771525">
              <a:lnSpc>
                <a:spcPct val="100000"/>
              </a:lnSpc>
              <a:spcBef>
                <a:spcPts val="35"/>
              </a:spcBef>
            </a:pPr>
            <a:r>
              <a:rPr spc="-5" dirty="0">
                <a:latin typeface="Verdana"/>
                <a:cs typeface="Verdana"/>
              </a:rPr>
              <a:t>mentale, </a:t>
            </a:r>
            <a:r>
              <a:rPr spc="-5" dirty="0" err="1">
                <a:latin typeface="Verdana"/>
                <a:cs typeface="Verdana"/>
              </a:rPr>
              <a:t>cognitiv</a:t>
            </a:r>
            <a:r>
              <a:rPr lang="it-IT" spc="-5" dirty="0">
                <a:latin typeface="Verdana"/>
                <a:cs typeface="Verdana"/>
              </a:rPr>
              <a:t>a</a:t>
            </a:r>
            <a:r>
              <a:rPr spc="-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o </a:t>
            </a:r>
            <a:r>
              <a:rPr dirty="0" err="1">
                <a:latin typeface="Verdana"/>
                <a:cs typeface="Verdana"/>
              </a:rPr>
              <a:t>linguistica</a:t>
            </a:r>
            <a:r>
              <a:rPr lang="it-IT" dirty="0">
                <a:latin typeface="Verdana"/>
                <a:cs typeface="Verdana"/>
              </a:rPr>
              <a:t>, </a:t>
            </a:r>
            <a:r>
              <a:rPr b="1" spc="-5" dirty="0">
                <a:solidFill>
                  <a:srgbClr val="C00000"/>
                </a:solidFill>
                <a:latin typeface="Verdana"/>
                <a:cs typeface="Verdana"/>
              </a:rPr>
              <a:t>non </a:t>
            </a:r>
            <a:r>
              <a:rPr b="1" dirty="0">
                <a:solidFill>
                  <a:srgbClr val="C00000"/>
                </a:solidFill>
                <a:latin typeface="Verdana"/>
                <a:cs typeface="Verdana"/>
              </a:rPr>
              <a:t>è in </a:t>
            </a:r>
            <a:r>
              <a:rPr b="1" spc="-5" dirty="0">
                <a:solidFill>
                  <a:srgbClr val="C00000"/>
                </a:solidFill>
                <a:latin typeface="Verdana"/>
                <a:cs typeface="Verdana"/>
              </a:rPr>
              <a:t>grado </a:t>
            </a:r>
            <a:r>
              <a:rPr spc="-5" dirty="0">
                <a:latin typeface="Verdana"/>
                <a:cs typeface="Verdana"/>
              </a:rPr>
              <a:t>di dare consapevolmente </a:t>
            </a:r>
            <a:r>
              <a:rPr spc="5" dirty="0">
                <a:latin typeface="Verdana"/>
                <a:cs typeface="Verdana"/>
              </a:rPr>
              <a:t>il </a:t>
            </a:r>
            <a:r>
              <a:rPr dirty="0">
                <a:latin typeface="Verdana"/>
                <a:cs typeface="Verdana"/>
              </a:rPr>
              <a:t>suo</a:t>
            </a:r>
            <a:r>
              <a:rPr spc="-240" dirty="0">
                <a:latin typeface="Verdana"/>
                <a:cs typeface="Verdana"/>
              </a:rPr>
              <a:t> </a:t>
            </a:r>
            <a:r>
              <a:rPr b="1" spc="-5" dirty="0">
                <a:solidFill>
                  <a:srgbClr val="C00000"/>
                </a:solidFill>
                <a:latin typeface="Verdana"/>
                <a:cs typeface="Verdana"/>
              </a:rPr>
              <a:t>consenso</a:t>
            </a:r>
            <a:r>
              <a:rPr spc="-5" dirty="0">
                <a:latin typeface="Verdana"/>
                <a:cs typeface="Verdana"/>
              </a:rPr>
              <a:t>.</a:t>
            </a:r>
            <a:endParaRPr dirty="0">
              <a:latin typeface="Verdana"/>
              <a:cs typeface="Verdana"/>
            </a:endParaRPr>
          </a:p>
          <a:p>
            <a:pPr marL="47625">
              <a:lnSpc>
                <a:spcPct val="100000"/>
              </a:lnSpc>
              <a:spcBef>
                <a:spcPts val="1395"/>
              </a:spcBef>
            </a:pPr>
            <a:r>
              <a:rPr spc="-5" dirty="0">
                <a:latin typeface="Verdana"/>
                <a:cs typeface="Verdana"/>
              </a:rPr>
              <a:t>L</a:t>
            </a:r>
            <a:r>
              <a:rPr lang="it-IT" spc="-5" dirty="0">
                <a:latin typeface="Verdana"/>
                <a:cs typeface="Verdana"/>
              </a:rPr>
              <a:t>'</a:t>
            </a:r>
            <a:r>
              <a:rPr spc="-5" dirty="0" err="1">
                <a:latin typeface="Verdana"/>
                <a:cs typeface="Verdana"/>
              </a:rPr>
              <a:t>abusatore</a:t>
            </a:r>
            <a:r>
              <a:rPr spc="-5" dirty="0">
                <a:latin typeface="Verdana"/>
                <a:cs typeface="Verdana"/>
              </a:rPr>
              <a:t> </a:t>
            </a:r>
            <a:r>
              <a:rPr b="1" spc="-5" dirty="0">
                <a:solidFill>
                  <a:srgbClr val="C00000"/>
                </a:solidFill>
                <a:latin typeface="Verdana"/>
                <a:cs typeface="Verdana"/>
              </a:rPr>
              <a:t>sfrutta </a:t>
            </a:r>
            <a:r>
              <a:rPr dirty="0">
                <a:latin typeface="Verdana"/>
                <a:cs typeface="Verdana"/>
              </a:rPr>
              <a:t>la sua posizione </a:t>
            </a:r>
            <a:r>
              <a:rPr spc="-5" dirty="0">
                <a:latin typeface="Verdana"/>
                <a:cs typeface="Verdana"/>
              </a:rPr>
              <a:t>di potere </a:t>
            </a:r>
            <a:r>
              <a:rPr dirty="0">
                <a:latin typeface="Verdana"/>
                <a:cs typeface="Verdana"/>
              </a:rPr>
              <a:t>e </a:t>
            </a:r>
            <a:r>
              <a:rPr spc="-5" dirty="0">
                <a:latin typeface="Verdana"/>
                <a:cs typeface="Verdana"/>
              </a:rPr>
              <a:t>di</a:t>
            </a:r>
            <a:r>
              <a:rPr spc="100" dirty="0">
                <a:latin typeface="Verdana"/>
                <a:cs typeface="Verdana"/>
              </a:rPr>
              <a:t> </a:t>
            </a:r>
            <a:r>
              <a:rPr spc="-5" dirty="0" err="1">
                <a:latin typeface="Verdana"/>
                <a:cs typeface="Verdana"/>
              </a:rPr>
              <a:t>autorità</a:t>
            </a:r>
            <a:r>
              <a:rPr lang="it-IT" spc="-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per </a:t>
            </a:r>
            <a:r>
              <a:rPr b="1" spc="-5" dirty="0">
                <a:solidFill>
                  <a:srgbClr val="C00000"/>
                </a:solidFill>
                <a:latin typeface="Verdana"/>
                <a:cs typeface="Verdana"/>
              </a:rPr>
              <a:t>gratificare </a:t>
            </a:r>
            <a:r>
              <a:rPr b="1" dirty="0">
                <a:latin typeface="Verdana"/>
                <a:cs typeface="Verdana"/>
              </a:rPr>
              <a:t>i </a:t>
            </a:r>
            <a:r>
              <a:rPr b="1" spc="-5" dirty="0">
                <a:latin typeface="Verdana"/>
                <a:cs typeface="Verdana"/>
              </a:rPr>
              <a:t>propri bisogni </a:t>
            </a:r>
            <a:r>
              <a:rPr b="1" dirty="0">
                <a:latin typeface="Verdana"/>
                <a:cs typeface="Verdana"/>
              </a:rPr>
              <a:t>a </a:t>
            </a:r>
            <a:r>
              <a:rPr b="1" spc="-5" dirty="0">
                <a:latin typeface="Verdana"/>
                <a:cs typeface="Verdana"/>
              </a:rPr>
              <a:t>discapito del bambino</a:t>
            </a:r>
            <a:r>
              <a:rPr sz="1200" spc="-5" dirty="0">
                <a:latin typeface="Verdana"/>
                <a:cs typeface="Verdana"/>
              </a:rPr>
              <a:t>.</a:t>
            </a:r>
            <a:r>
              <a:rPr lang="it-IT" sz="1200" spc="-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(Bange/Deegener</a:t>
            </a:r>
            <a:r>
              <a:rPr sz="1200" spc="14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1996)</a:t>
            </a:r>
          </a:p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b="1" dirty="0">
                <a:latin typeface="Verdana"/>
                <a:cs typeface="Verdana"/>
              </a:rPr>
              <a:t>L</a:t>
            </a:r>
            <a:r>
              <a:rPr lang="it-IT" b="1" dirty="0">
                <a:latin typeface="Verdana"/>
                <a:cs typeface="Verdana"/>
              </a:rPr>
              <a:t>'</a:t>
            </a:r>
            <a:r>
              <a:rPr b="1" dirty="0" err="1">
                <a:latin typeface="Verdana"/>
                <a:cs typeface="Verdana"/>
              </a:rPr>
              <a:t>abusatore</a:t>
            </a:r>
            <a:r>
              <a:rPr b="1" dirty="0"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C00000"/>
                </a:solidFill>
                <a:latin typeface="Verdana"/>
                <a:cs typeface="Verdana"/>
              </a:rPr>
              <a:t>ignora la persona e i confini </a:t>
            </a:r>
            <a:r>
              <a:rPr b="1" dirty="0">
                <a:latin typeface="Verdana"/>
                <a:cs typeface="Verdana"/>
              </a:rPr>
              <a:t>del bambino.</a:t>
            </a:r>
            <a:r>
              <a:rPr lang="it-IT" b="1" dirty="0">
                <a:latin typeface="Verdana"/>
                <a:cs typeface="Verdana"/>
              </a:rPr>
              <a:t> </a:t>
            </a:r>
            <a:r>
              <a:rPr b="1" dirty="0" err="1">
                <a:latin typeface="Verdana"/>
                <a:cs typeface="Verdana"/>
              </a:rPr>
              <a:t>Egli</a:t>
            </a:r>
            <a:r>
              <a:rPr b="1" dirty="0">
                <a:latin typeface="Verdana"/>
                <a:cs typeface="Verdana"/>
              </a:rPr>
              <a:t> vede il bambino (il minore) solamente come </a:t>
            </a:r>
            <a:r>
              <a:rPr b="1" dirty="0">
                <a:solidFill>
                  <a:srgbClr val="C00000"/>
                </a:solidFill>
                <a:latin typeface="Verdana"/>
                <a:cs typeface="Verdana"/>
              </a:rPr>
              <a:t>oggetto </a:t>
            </a:r>
            <a:r>
              <a:rPr b="1" dirty="0">
                <a:latin typeface="Verdana"/>
                <a:cs typeface="Verdana"/>
              </a:rPr>
              <a:t>che possiede.</a:t>
            </a:r>
            <a:endParaRPr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b="1" dirty="0">
                <a:latin typeface="Verdana"/>
                <a:cs typeface="Verdana"/>
              </a:rPr>
              <a:t>L’abusatore coinvolge un minore in attività sessuali con o senza </a:t>
            </a:r>
            <a:r>
              <a:rPr b="1" dirty="0" err="1">
                <a:latin typeface="Verdana"/>
                <a:cs typeface="Verdana"/>
              </a:rPr>
              <a:t>contatto</a:t>
            </a:r>
            <a:r>
              <a:rPr b="1" dirty="0">
                <a:latin typeface="Verdana"/>
                <a:cs typeface="Verdana"/>
              </a:rPr>
              <a:t> </a:t>
            </a:r>
            <a:r>
              <a:rPr b="1" dirty="0" err="1">
                <a:latin typeface="Verdana"/>
                <a:cs typeface="Verdana"/>
              </a:rPr>
              <a:t>fisico</a:t>
            </a:r>
            <a:r>
              <a:rPr lang="it-IT" b="1" dirty="0">
                <a:latin typeface="Verdana"/>
                <a:cs typeface="Verdana"/>
              </a:rPr>
              <a:t> </a:t>
            </a:r>
            <a:r>
              <a:rPr b="1" dirty="0" err="1">
                <a:latin typeface="Verdana"/>
                <a:cs typeface="Verdana"/>
              </a:rPr>
              <a:t>anche</a:t>
            </a:r>
            <a:r>
              <a:rPr b="1" dirty="0">
                <a:latin typeface="Verdana"/>
                <a:cs typeface="Verdana"/>
              </a:rPr>
              <a:t> se non caratterizzate da violenza esplicita.</a:t>
            </a:r>
            <a:endParaRPr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5945" y="122301"/>
            <a:ext cx="54527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15" dirty="0">
                <a:latin typeface="Arial"/>
                <a:cs typeface="Arial"/>
              </a:rPr>
              <a:t>Abuso </a:t>
            </a:r>
            <a:r>
              <a:rPr spc="-285" dirty="0">
                <a:latin typeface="Arial"/>
                <a:cs typeface="Arial"/>
              </a:rPr>
              <a:t>sessuale: </a:t>
            </a:r>
            <a:r>
              <a:rPr sz="2400" b="0" spc="-114" dirty="0">
                <a:solidFill>
                  <a:srgbClr val="000000"/>
                </a:solidFill>
                <a:latin typeface="Trebuchet MS"/>
                <a:cs typeface="Trebuchet MS"/>
              </a:rPr>
              <a:t>che </a:t>
            </a:r>
            <a:r>
              <a:rPr sz="2400" b="0" spc="-95" dirty="0">
                <a:solidFill>
                  <a:srgbClr val="000000"/>
                </a:solidFill>
                <a:latin typeface="Trebuchet MS"/>
                <a:cs typeface="Trebuchet MS"/>
              </a:rPr>
              <a:t>cosa</a:t>
            </a:r>
            <a:r>
              <a:rPr sz="2400" b="0" spc="-8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b="0" spc="-75" dirty="0">
                <a:solidFill>
                  <a:srgbClr val="000000"/>
                </a:solidFill>
                <a:latin typeface="Trebuchet MS"/>
                <a:cs typeface="Trebuchet MS"/>
              </a:rPr>
              <a:t>intendiamo</a:t>
            </a:r>
            <a:r>
              <a:rPr sz="1800" b="0" spc="-75" dirty="0">
                <a:solidFill>
                  <a:srgbClr val="000000"/>
                </a:solidFill>
                <a:latin typeface="Trebuchet MS"/>
                <a:cs typeface="Trebuchet MS"/>
              </a:rPr>
              <a:t>?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09244"/>
            <a:ext cx="2598420" cy="1950720"/>
          </a:xfrm>
          <a:custGeom>
            <a:avLst/>
            <a:gdLst/>
            <a:ahLst/>
            <a:cxnLst/>
            <a:rect l="l" t="t" r="r" b="b"/>
            <a:pathLst>
              <a:path w="2598420" h="1950720">
                <a:moveTo>
                  <a:pt x="0" y="1950719"/>
                </a:moveTo>
                <a:lnTo>
                  <a:pt x="2598039" y="1950719"/>
                </a:lnTo>
                <a:lnTo>
                  <a:pt x="2598039" y="0"/>
                </a:lnTo>
                <a:lnTo>
                  <a:pt x="0" y="0"/>
                </a:lnTo>
                <a:lnTo>
                  <a:pt x="0" y="1950719"/>
                </a:lnTo>
                <a:close/>
              </a:path>
            </a:pathLst>
          </a:custGeom>
          <a:solidFill>
            <a:srgbClr val="F4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98039" y="809244"/>
            <a:ext cx="6516370" cy="1950720"/>
          </a:xfrm>
          <a:custGeom>
            <a:avLst/>
            <a:gdLst/>
            <a:ahLst/>
            <a:cxnLst/>
            <a:rect l="l" t="t" r="r" b="b"/>
            <a:pathLst>
              <a:path w="6516370" h="1950720">
                <a:moveTo>
                  <a:pt x="0" y="1950719"/>
                </a:moveTo>
                <a:lnTo>
                  <a:pt x="6516243" y="1950719"/>
                </a:lnTo>
                <a:lnTo>
                  <a:pt x="6516243" y="0"/>
                </a:lnTo>
                <a:lnTo>
                  <a:pt x="0" y="0"/>
                </a:lnTo>
                <a:lnTo>
                  <a:pt x="0" y="1950719"/>
                </a:lnTo>
                <a:close/>
              </a:path>
            </a:pathLst>
          </a:custGeom>
          <a:solidFill>
            <a:srgbClr val="F4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759964"/>
            <a:ext cx="2598420" cy="2319020"/>
          </a:xfrm>
          <a:custGeom>
            <a:avLst/>
            <a:gdLst/>
            <a:ahLst/>
            <a:cxnLst/>
            <a:rect l="l" t="t" r="r" b="b"/>
            <a:pathLst>
              <a:path w="2598420" h="2319020">
                <a:moveTo>
                  <a:pt x="0" y="2318639"/>
                </a:moveTo>
                <a:lnTo>
                  <a:pt x="2598039" y="2318639"/>
                </a:lnTo>
                <a:lnTo>
                  <a:pt x="2598039" y="0"/>
                </a:lnTo>
                <a:lnTo>
                  <a:pt x="0" y="0"/>
                </a:lnTo>
                <a:lnTo>
                  <a:pt x="0" y="2318639"/>
                </a:lnTo>
                <a:close/>
              </a:path>
            </a:pathLst>
          </a:custGeom>
          <a:solidFill>
            <a:srgbClr val="E8D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98039" y="2759964"/>
            <a:ext cx="6516370" cy="2319020"/>
          </a:xfrm>
          <a:custGeom>
            <a:avLst/>
            <a:gdLst/>
            <a:ahLst/>
            <a:cxnLst/>
            <a:rect l="l" t="t" r="r" b="b"/>
            <a:pathLst>
              <a:path w="6516370" h="2319020">
                <a:moveTo>
                  <a:pt x="0" y="2318639"/>
                </a:moveTo>
                <a:lnTo>
                  <a:pt x="6516243" y="2318639"/>
                </a:lnTo>
                <a:lnTo>
                  <a:pt x="6516243" y="0"/>
                </a:lnTo>
                <a:lnTo>
                  <a:pt x="0" y="0"/>
                </a:lnTo>
                <a:lnTo>
                  <a:pt x="0" y="2318639"/>
                </a:lnTo>
                <a:close/>
              </a:path>
            </a:pathLst>
          </a:custGeom>
          <a:solidFill>
            <a:srgbClr val="E8D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078596"/>
            <a:ext cx="2598420" cy="1779905"/>
          </a:xfrm>
          <a:custGeom>
            <a:avLst/>
            <a:gdLst/>
            <a:ahLst/>
            <a:cxnLst/>
            <a:rect l="l" t="t" r="r" b="b"/>
            <a:pathLst>
              <a:path w="2598420" h="1779904">
                <a:moveTo>
                  <a:pt x="2598039" y="1779401"/>
                </a:moveTo>
                <a:lnTo>
                  <a:pt x="2598039" y="0"/>
                </a:lnTo>
                <a:lnTo>
                  <a:pt x="0" y="0"/>
                </a:lnTo>
                <a:lnTo>
                  <a:pt x="0" y="1779401"/>
                </a:lnTo>
                <a:lnTo>
                  <a:pt x="2598039" y="1779401"/>
                </a:lnTo>
                <a:close/>
              </a:path>
            </a:pathLst>
          </a:custGeom>
          <a:solidFill>
            <a:srgbClr val="F4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8039" y="5078596"/>
            <a:ext cx="6516370" cy="1779905"/>
          </a:xfrm>
          <a:custGeom>
            <a:avLst/>
            <a:gdLst/>
            <a:ahLst/>
            <a:cxnLst/>
            <a:rect l="l" t="t" r="r" b="b"/>
            <a:pathLst>
              <a:path w="6516370" h="1779904">
                <a:moveTo>
                  <a:pt x="6516243" y="1779401"/>
                </a:moveTo>
                <a:lnTo>
                  <a:pt x="6516243" y="0"/>
                </a:lnTo>
                <a:lnTo>
                  <a:pt x="0" y="0"/>
                </a:lnTo>
                <a:lnTo>
                  <a:pt x="0" y="1779401"/>
                </a:lnTo>
                <a:lnTo>
                  <a:pt x="6516243" y="1779401"/>
                </a:lnTo>
                <a:close/>
              </a:path>
            </a:pathLst>
          </a:custGeom>
          <a:solidFill>
            <a:srgbClr val="F4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98039" y="802894"/>
            <a:ext cx="0" cy="6055360"/>
          </a:xfrm>
          <a:custGeom>
            <a:avLst/>
            <a:gdLst/>
            <a:ahLst/>
            <a:cxnLst/>
            <a:rect l="l" t="t" r="r" b="b"/>
            <a:pathLst>
              <a:path h="6055359">
                <a:moveTo>
                  <a:pt x="0" y="0"/>
                </a:moveTo>
                <a:lnTo>
                  <a:pt x="0" y="6055103"/>
                </a:lnTo>
              </a:path>
            </a:pathLst>
          </a:custGeom>
          <a:ln w="127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759964"/>
            <a:ext cx="9121140" cy="0"/>
          </a:xfrm>
          <a:custGeom>
            <a:avLst/>
            <a:gdLst/>
            <a:ahLst/>
            <a:cxnLst/>
            <a:rect l="l" t="t" r="r" b="b"/>
            <a:pathLst>
              <a:path w="9121140">
                <a:moveTo>
                  <a:pt x="0" y="0"/>
                </a:moveTo>
                <a:lnTo>
                  <a:pt x="9120632" y="0"/>
                </a:lnTo>
              </a:path>
            </a:pathLst>
          </a:custGeom>
          <a:ln w="127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078603"/>
            <a:ext cx="9121140" cy="0"/>
          </a:xfrm>
          <a:custGeom>
            <a:avLst/>
            <a:gdLst/>
            <a:ahLst/>
            <a:cxnLst/>
            <a:rect l="l" t="t" r="r" b="b"/>
            <a:pathLst>
              <a:path w="9121140">
                <a:moveTo>
                  <a:pt x="0" y="0"/>
                </a:moveTo>
                <a:lnTo>
                  <a:pt x="9120632" y="0"/>
                </a:lnTo>
              </a:path>
            </a:pathLst>
          </a:custGeom>
          <a:ln w="127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75" y="802894"/>
            <a:ext cx="0" cy="6055360"/>
          </a:xfrm>
          <a:custGeom>
            <a:avLst/>
            <a:gdLst/>
            <a:ahLst/>
            <a:cxnLst/>
            <a:rect l="l" t="t" r="r" b="b"/>
            <a:pathLst>
              <a:path h="6055359">
                <a:moveTo>
                  <a:pt x="0" y="0"/>
                </a:moveTo>
                <a:lnTo>
                  <a:pt x="0" y="6055103"/>
                </a:lnTo>
              </a:path>
            </a:pathLst>
          </a:custGeom>
          <a:ln w="635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14281" y="802894"/>
            <a:ext cx="0" cy="6055360"/>
          </a:xfrm>
          <a:custGeom>
            <a:avLst/>
            <a:gdLst/>
            <a:ahLst/>
            <a:cxnLst/>
            <a:rect l="l" t="t" r="r" b="b"/>
            <a:pathLst>
              <a:path h="6055359">
                <a:moveTo>
                  <a:pt x="0" y="0"/>
                </a:moveTo>
                <a:lnTo>
                  <a:pt x="0" y="6055103"/>
                </a:lnTo>
              </a:path>
            </a:pathLst>
          </a:custGeom>
          <a:ln w="127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809244"/>
            <a:ext cx="9121140" cy="0"/>
          </a:xfrm>
          <a:custGeom>
            <a:avLst/>
            <a:gdLst/>
            <a:ahLst/>
            <a:cxnLst/>
            <a:rect l="l" t="t" r="r" b="b"/>
            <a:pathLst>
              <a:path w="9121140">
                <a:moveTo>
                  <a:pt x="0" y="0"/>
                </a:moveTo>
                <a:lnTo>
                  <a:pt x="9120632" y="0"/>
                </a:lnTo>
              </a:path>
            </a:pathLst>
          </a:custGeom>
          <a:ln w="127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8739" y="840994"/>
            <a:ext cx="2107948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0" dirty="0">
                <a:solidFill>
                  <a:srgbClr val="C00000"/>
                </a:solidFill>
                <a:latin typeface="Verdana"/>
                <a:cs typeface="Verdana"/>
              </a:rPr>
              <a:t>Abuso sessuale</a:t>
            </a:r>
            <a:endParaRPr sz="2000" spc="-150" dirty="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77160" y="840994"/>
            <a:ext cx="34188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55600" algn="l"/>
              </a:tabLst>
            </a:pPr>
            <a:r>
              <a:rPr sz="2400" b="1" spc="-150" dirty="0">
                <a:solidFill>
                  <a:srgbClr val="C00000"/>
                </a:solidFill>
                <a:latin typeface="Verdana"/>
                <a:cs typeface="Verdana"/>
              </a:rPr>
              <a:t>atti di violenza</a:t>
            </a:r>
            <a:endParaRPr sz="2400" spc="-150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05294" y="1273471"/>
            <a:ext cx="6430263" cy="123815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55600" marR="5080" indent="-342900">
              <a:spcBef>
                <a:spcPts val="5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b="1" spc="-105" dirty="0">
                <a:latin typeface="Arial"/>
                <a:cs typeface="Arial"/>
              </a:rPr>
              <a:t>reato </a:t>
            </a:r>
            <a:r>
              <a:rPr sz="1600" b="1" spc="-85" dirty="0">
                <a:latin typeface="Arial"/>
                <a:cs typeface="Arial"/>
              </a:rPr>
              <a:t>tentato </a:t>
            </a:r>
            <a:r>
              <a:rPr sz="1600" b="1" spc="-145" dirty="0">
                <a:latin typeface="Arial"/>
                <a:cs typeface="Arial"/>
              </a:rPr>
              <a:t>o </a:t>
            </a:r>
            <a:r>
              <a:rPr sz="1600" b="1" spc="-165" dirty="0">
                <a:latin typeface="Arial"/>
                <a:cs typeface="Arial"/>
              </a:rPr>
              <a:t>consumato </a:t>
            </a:r>
            <a:r>
              <a:rPr sz="1600" b="1" spc="-135" dirty="0">
                <a:latin typeface="Arial"/>
                <a:cs typeface="Arial"/>
              </a:rPr>
              <a:t>da </a:t>
            </a:r>
            <a:r>
              <a:rPr sz="1600" b="1" spc="-90" dirty="0">
                <a:latin typeface="Arial"/>
                <a:cs typeface="Arial"/>
              </a:rPr>
              <a:t>parte </a:t>
            </a:r>
            <a:r>
              <a:rPr sz="1600" b="1" spc="-105" dirty="0">
                <a:latin typeface="Arial"/>
                <a:cs typeface="Arial"/>
              </a:rPr>
              <a:t>di </a:t>
            </a:r>
            <a:r>
              <a:rPr sz="1600" b="1" spc="-140" dirty="0">
                <a:latin typeface="Arial"/>
                <a:cs typeface="Arial"/>
              </a:rPr>
              <a:t>una </a:t>
            </a:r>
            <a:r>
              <a:rPr sz="1600" b="1" spc="-155" dirty="0">
                <a:latin typeface="Arial"/>
                <a:cs typeface="Arial"/>
              </a:rPr>
              <a:t>persona  </a:t>
            </a:r>
            <a:r>
              <a:rPr sz="1600" b="1" spc="-100" dirty="0">
                <a:latin typeface="Arial"/>
                <a:cs typeface="Arial"/>
              </a:rPr>
              <a:t>adulta </a:t>
            </a:r>
            <a:r>
              <a:rPr sz="1600" b="1" spc="-105" dirty="0">
                <a:latin typeface="Arial"/>
                <a:cs typeface="Arial"/>
              </a:rPr>
              <a:t>nei </a:t>
            </a:r>
            <a:r>
              <a:rPr sz="1600" b="1" spc="-120" dirty="0">
                <a:latin typeface="Arial"/>
                <a:cs typeface="Arial"/>
              </a:rPr>
              <a:t>confronti </a:t>
            </a:r>
            <a:r>
              <a:rPr sz="1600" b="1" spc="-105" dirty="0">
                <a:latin typeface="Arial"/>
                <a:cs typeface="Arial"/>
              </a:rPr>
              <a:t>di </a:t>
            </a:r>
            <a:r>
              <a:rPr sz="1600" b="1" spc="-150" dirty="0">
                <a:latin typeface="Arial"/>
                <a:cs typeface="Arial"/>
              </a:rPr>
              <a:t>un </a:t>
            </a:r>
            <a:r>
              <a:rPr sz="1600" b="1" spc="-120" dirty="0">
                <a:latin typeface="Arial"/>
                <a:cs typeface="Arial"/>
              </a:rPr>
              <a:t>minore </a:t>
            </a:r>
            <a:r>
              <a:rPr sz="1600" spc="-5" dirty="0">
                <a:latin typeface="Liberation Sans Narrow"/>
                <a:cs typeface="Liberation Sans Narrow"/>
              </a:rPr>
              <a:t>(rapporto asimmetrico,  incapacità di consenso, vittima </a:t>
            </a:r>
            <a:r>
              <a:rPr sz="1600" dirty="0">
                <a:latin typeface="Liberation Sans Narrow"/>
                <a:cs typeface="Liberation Sans Narrow"/>
              </a:rPr>
              <a:t>= </a:t>
            </a:r>
            <a:r>
              <a:rPr sz="1600" spc="-5" dirty="0">
                <a:latin typeface="Liberation Sans Narrow"/>
                <a:cs typeface="Liberation Sans Narrow"/>
              </a:rPr>
              <a:t>oggetto per la </a:t>
            </a:r>
            <a:r>
              <a:rPr sz="1600" spc="-10" dirty="0">
                <a:latin typeface="Liberation Sans Narrow"/>
                <a:cs typeface="Liberation Sans Narrow"/>
              </a:rPr>
              <a:t>propria</a:t>
            </a:r>
            <a:r>
              <a:rPr sz="1600" spc="220" dirty="0">
                <a:latin typeface="Liberation Sans Narrow"/>
                <a:cs typeface="Liberation Sans Narrow"/>
              </a:rPr>
              <a:t> </a:t>
            </a:r>
            <a:r>
              <a:rPr sz="1600" spc="-10" dirty="0">
                <a:latin typeface="Liberation Sans Narrow"/>
                <a:cs typeface="Liberation Sans Narrow"/>
              </a:rPr>
              <a:t>gratificazione)</a:t>
            </a:r>
            <a:endParaRPr sz="1600" dirty="0">
              <a:latin typeface="Liberation Sans Narrow"/>
              <a:cs typeface="Liberation Sans Narrow"/>
            </a:endParaRPr>
          </a:p>
          <a:p>
            <a:pPr marL="299085" indent="-286385"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b="1" spc="-185" dirty="0">
                <a:latin typeface="Arial"/>
                <a:cs typeface="Arial"/>
              </a:rPr>
              <a:t>senza </a:t>
            </a:r>
            <a:r>
              <a:rPr sz="1600" b="1" spc="-145" dirty="0">
                <a:latin typeface="Arial"/>
                <a:cs typeface="Arial"/>
              </a:rPr>
              <a:t>o </a:t>
            </a:r>
            <a:r>
              <a:rPr sz="1600" b="1" spc="-195" dirty="0">
                <a:latin typeface="Arial"/>
                <a:cs typeface="Arial"/>
              </a:rPr>
              <a:t>con </a:t>
            </a:r>
            <a:r>
              <a:rPr sz="1600" b="1" spc="-114" dirty="0">
                <a:latin typeface="Arial"/>
                <a:cs typeface="Arial"/>
              </a:rPr>
              <a:t>contatto </a:t>
            </a:r>
            <a:r>
              <a:rPr sz="1600" b="1" spc="-155" dirty="0">
                <a:latin typeface="Arial"/>
                <a:cs typeface="Arial"/>
              </a:rPr>
              <a:t>fisico </a:t>
            </a:r>
            <a:r>
              <a:rPr sz="1600" spc="-5" dirty="0">
                <a:latin typeface="Liberation Sans Narrow"/>
                <a:cs typeface="Liberation Sans Narrow"/>
              </a:rPr>
              <a:t>(pornografia, social</a:t>
            </a:r>
            <a:r>
              <a:rPr sz="1600" spc="295" dirty="0">
                <a:latin typeface="Liberation Sans Narrow"/>
                <a:cs typeface="Liberation Sans Narrow"/>
              </a:rPr>
              <a:t> </a:t>
            </a:r>
            <a:r>
              <a:rPr sz="1600" spc="-10" dirty="0">
                <a:latin typeface="Liberation Sans Narrow"/>
                <a:cs typeface="Liberation Sans Narrow"/>
              </a:rPr>
              <a:t>media)</a:t>
            </a:r>
            <a:endParaRPr sz="1600" dirty="0">
              <a:latin typeface="Liberation Sans Narrow"/>
              <a:cs typeface="Liberation Sans Narrow"/>
            </a:endParaRPr>
          </a:p>
          <a:p>
            <a:pPr marL="299085" indent="-286385"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b="1" spc="-50" dirty="0">
                <a:latin typeface="Arial"/>
                <a:cs typeface="Arial"/>
              </a:rPr>
              <a:t>atti </a:t>
            </a:r>
            <a:r>
              <a:rPr sz="1600" b="1" spc="-110" dirty="0">
                <a:latin typeface="Arial"/>
                <a:cs typeface="Arial"/>
              </a:rPr>
              <a:t>criminali,</a:t>
            </a:r>
            <a:r>
              <a:rPr sz="1600" b="1" spc="-204" dirty="0">
                <a:latin typeface="Arial"/>
                <a:cs typeface="Arial"/>
              </a:rPr>
              <a:t> </a:t>
            </a:r>
            <a:r>
              <a:rPr sz="1600" b="1" spc="-80" dirty="0">
                <a:latin typeface="Arial"/>
                <a:cs typeface="Arial"/>
              </a:rPr>
              <a:t>reati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739" y="2792095"/>
            <a:ext cx="236982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150" dirty="0">
                <a:solidFill>
                  <a:srgbClr val="C00000"/>
                </a:solidFill>
                <a:latin typeface="Verdana"/>
                <a:cs typeface="Verdana"/>
              </a:rPr>
              <a:t>Sopruso sessuale,  molestie</a:t>
            </a:r>
            <a:endParaRPr sz="2000" spc="-150" dirty="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03654" y="2983636"/>
            <a:ext cx="519734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55600" algn="l"/>
              </a:tabLst>
            </a:pPr>
            <a:r>
              <a:rPr sz="2400" b="1" spc="-150" dirty="0">
                <a:solidFill>
                  <a:srgbClr val="C00000"/>
                </a:solidFill>
                <a:latin typeface="Verdana"/>
                <a:cs typeface="Verdana"/>
              </a:rPr>
              <a:t>consapevole, intenzionale (!)</a:t>
            </a:r>
            <a:endParaRPr sz="2400" spc="-150" dirty="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81365" y="3394081"/>
            <a:ext cx="5901847" cy="15523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000" b="1" spc="-150" dirty="0">
                <a:latin typeface="Arial"/>
                <a:cs typeface="Arial"/>
              </a:rPr>
              <a:t>comportamento/atteggiamento inappropriato</a:t>
            </a:r>
            <a:endParaRPr sz="2000" spc="-15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000" b="1" spc="-150" dirty="0">
                <a:latin typeface="Arial"/>
                <a:cs typeface="Arial"/>
              </a:rPr>
              <a:t>ripetuto, frequente, continuo</a:t>
            </a:r>
            <a:endParaRPr sz="2000" spc="-15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000" b="1" spc="-150" dirty="0">
                <a:latin typeface="Arial"/>
                <a:cs typeface="Arial"/>
              </a:rPr>
              <a:t>violazione di no</a:t>
            </a:r>
            <a:r>
              <a:rPr lang="it-IT" sz="2000" b="1" spc="-150" dirty="0">
                <a:latin typeface="Arial"/>
                <a:cs typeface="Arial"/>
              </a:rPr>
              <a:t>r</a:t>
            </a:r>
            <a:r>
              <a:rPr sz="2000" b="1" spc="-150" dirty="0">
                <a:latin typeface="Arial"/>
                <a:cs typeface="Arial"/>
              </a:rPr>
              <a:t>me </a:t>
            </a:r>
            <a:r>
              <a:rPr sz="1800" spc="-150" dirty="0">
                <a:latin typeface="Liberation Sans Narrow"/>
                <a:cs typeface="Liberation Sans Narrow"/>
              </a:rPr>
              <a:t>(buon senso, codice di condotta)</a:t>
            </a: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000" b="1" spc="-150" dirty="0">
                <a:latin typeface="Arial"/>
                <a:cs typeface="Arial"/>
              </a:rPr>
              <a:t>massivo con o senza contatto fisico</a:t>
            </a:r>
            <a:endParaRPr sz="2000" spc="-15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000" b="1" spc="-150" dirty="0">
                <a:latin typeface="Arial"/>
                <a:cs typeface="Arial"/>
              </a:rPr>
              <a:t>gradualmente più intenso e invasivo</a:t>
            </a:r>
            <a:endParaRPr sz="2000" spc="-15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739" y="5111241"/>
            <a:ext cx="236982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45" dirty="0">
                <a:solidFill>
                  <a:srgbClr val="C00000"/>
                </a:solidFill>
                <a:latin typeface="Verdana"/>
                <a:cs typeface="Verdana"/>
              </a:rPr>
              <a:t>Violazione </a:t>
            </a:r>
            <a:r>
              <a:rPr sz="2000" b="1" spc="-254" dirty="0">
                <a:solidFill>
                  <a:srgbClr val="C00000"/>
                </a:solidFill>
                <a:latin typeface="Verdana"/>
                <a:cs typeface="Verdana"/>
              </a:rPr>
              <a:t>dei</a:t>
            </a:r>
            <a:r>
              <a:rPr sz="2000" b="1" spc="-52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000" b="1" spc="-240" dirty="0">
                <a:solidFill>
                  <a:srgbClr val="C00000"/>
                </a:solidFill>
                <a:latin typeface="Verdana"/>
                <a:cs typeface="Verdana"/>
              </a:rPr>
              <a:t>confini</a:t>
            </a:r>
            <a:endParaRPr sz="2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270" dirty="0">
                <a:solidFill>
                  <a:srgbClr val="C00000"/>
                </a:solidFill>
                <a:latin typeface="Verdana"/>
                <a:cs typeface="Verdana"/>
              </a:rPr>
              <a:t>d‘intimità,</a:t>
            </a:r>
            <a:r>
              <a:rPr sz="2000" b="1" spc="-39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000" b="1" spc="-195" dirty="0">
                <a:solidFill>
                  <a:srgbClr val="C00000"/>
                </a:solidFill>
                <a:latin typeface="Verdana"/>
                <a:cs typeface="Verdana"/>
              </a:rPr>
              <a:t>sessuali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91460" y="5074666"/>
            <a:ext cx="612222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55600" algn="l"/>
              </a:tabLst>
            </a:pPr>
            <a:r>
              <a:rPr sz="2400" b="1" spc="-150" dirty="0" err="1">
                <a:solidFill>
                  <a:srgbClr val="C00000"/>
                </a:solidFill>
                <a:latin typeface="Verdana"/>
                <a:cs typeface="Verdana"/>
              </a:rPr>
              <a:t>azioni</a:t>
            </a:r>
            <a:r>
              <a:rPr sz="2400" b="1" spc="-15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400" b="1" spc="-150" dirty="0" err="1">
                <a:solidFill>
                  <a:srgbClr val="C00000"/>
                </a:solidFill>
                <a:latin typeface="Verdana"/>
                <a:cs typeface="Verdana"/>
              </a:rPr>
              <a:t>involontarie</a:t>
            </a:r>
            <a:r>
              <a:rPr sz="2400" b="1" spc="-150" dirty="0">
                <a:solidFill>
                  <a:srgbClr val="C00000"/>
                </a:solidFill>
                <a:latin typeface="Verdana"/>
                <a:cs typeface="Verdana"/>
              </a:rPr>
              <a:t> (!), </a:t>
            </a:r>
            <a:r>
              <a:rPr sz="2400" b="1" spc="-150" dirty="0" err="1">
                <a:solidFill>
                  <a:srgbClr val="C00000"/>
                </a:solidFill>
                <a:latin typeface="Verdana"/>
                <a:cs typeface="Verdana"/>
              </a:rPr>
              <a:t>accidentali</a:t>
            </a:r>
            <a:endParaRPr sz="2400" spc="-150" dirty="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91460" y="5449620"/>
            <a:ext cx="613791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000" b="1" spc="-125" dirty="0">
                <a:latin typeface="Arial"/>
                <a:cs typeface="Arial"/>
              </a:rPr>
              <a:t>comportamento</a:t>
            </a:r>
            <a:r>
              <a:rPr sz="2000" b="1" spc="-140" dirty="0">
                <a:latin typeface="Arial"/>
                <a:cs typeface="Arial"/>
              </a:rPr>
              <a:t> </a:t>
            </a:r>
            <a:r>
              <a:rPr sz="2000" b="1" spc="-114" dirty="0">
                <a:latin typeface="Arial"/>
                <a:cs typeface="Arial"/>
              </a:rPr>
              <a:t>inappropriato</a:t>
            </a:r>
            <a:endParaRPr sz="20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000" b="1" spc="-165" dirty="0">
                <a:latin typeface="Arial"/>
                <a:cs typeface="Arial"/>
              </a:rPr>
              <a:t>espressioni </a:t>
            </a:r>
            <a:r>
              <a:rPr sz="2000" b="1" spc="-114" dirty="0">
                <a:latin typeface="Arial"/>
                <a:cs typeface="Arial"/>
              </a:rPr>
              <a:t>verbali </a:t>
            </a:r>
            <a:r>
              <a:rPr sz="2000" b="1" spc="-145" dirty="0">
                <a:latin typeface="Arial"/>
                <a:cs typeface="Arial"/>
              </a:rPr>
              <a:t>o </a:t>
            </a:r>
            <a:r>
              <a:rPr sz="2000" b="1" spc="-120" dirty="0">
                <a:latin typeface="Arial"/>
                <a:cs typeface="Arial"/>
              </a:rPr>
              <a:t>non-verbali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10" dirty="0">
                <a:latin typeface="Arial"/>
                <a:cs typeface="Arial"/>
              </a:rPr>
              <a:t>inappropriate</a:t>
            </a:r>
            <a:endParaRPr sz="2000" dirty="0">
              <a:latin typeface="Arial"/>
              <a:cs typeface="Arial"/>
            </a:endParaRPr>
          </a:p>
          <a:p>
            <a:pPr marL="299085" indent="-286385">
              <a:lnSpc>
                <a:spcPts val="2280"/>
              </a:lnSpc>
              <a:spcBef>
                <a:spcPts val="12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000" b="1" spc="-100" dirty="0">
                <a:latin typeface="Arial"/>
                <a:cs typeface="Arial"/>
              </a:rPr>
              <a:t>rapporti </a:t>
            </a:r>
            <a:r>
              <a:rPr sz="2000" b="1" spc="-105" dirty="0">
                <a:latin typeface="Arial"/>
                <a:cs typeface="Arial"/>
              </a:rPr>
              <a:t>di </a:t>
            </a:r>
            <a:r>
              <a:rPr sz="2000" b="1" spc="-135" dirty="0">
                <a:latin typeface="Arial"/>
                <a:cs typeface="Arial"/>
              </a:rPr>
              <a:t>servizio, </a:t>
            </a:r>
            <a:r>
              <a:rPr sz="2000" b="1" spc="-105" dirty="0">
                <a:latin typeface="Arial"/>
                <a:cs typeface="Arial"/>
              </a:rPr>
              <a:t>di </a:t>
            </a:r>
            <a:r>
              <a:rPr sz="2000" b="1" spc="-145" dirty="0">
                <a:latin typeface="Arial"/>
                <a:cs typeface="Arial"/>
              </a:rPr>
              <a:t>cura, </a:t>
            </a:r>
            <a:r>
              <a:rPr sz="2000" b="1" spc="-105" dirty="0">
                <a:latin typeface="Arial"/>
                <a:cs typeface="Arial"/>
              </a:rPr>
              <a:t>di </a:t>
            </a:r>
            <a:r>
              <a:rPr sz="2000" b="1" spc="-165" dirty="0">
                <a:latin typeface="Arial"/>
                <a:cs typeface="Arial"/>
              </a:rPr>
              <a:t>assistenza, </a:t>
            </a:r>
            <a:r>
              <a:rPr sz="2000" b="1" spc="-105" dirty="0">
                <a:latin typeface="Arial"/>
                <a:cs typeface="Arial"/>
              </a:rPr>
              <a:t>di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125" dirty="0">
                <a:latin typeface="Arial"/>
                <a:cs typeface="Arial"/>
              </a:rPr>
              <a:t>formazione</a:t>
            </a:r>
            <a:endParaRPr sz="2000" dirty="0">
              <a:latin typeface="Arial"/>
              <a:cs typeface="Arial"/>
            </a:endParaRPr>
          </a:p>
          <a:p>
            <a:pPr marL="299085">
              <a:lnSpc>
                <a:spcPts val="2280"/>
              </a:lnSpc>
            </a:pPr>
            <a:r>
              <a:rPr sz="2000" b="1" spc="-575" dirty="0">
                <a:latin typeface="Arial"/>
                <a:cs typeface="Arial"/>
              </a:rPr>
              <a:t>…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23191" y="3429000"/>
            <a:ext cx="2434971" cy="1368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7504" y="5735768"/>
            <a:ext cx="1835658" cy="1077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294" y="1196721"/>
            <a:ext cx="2468245" cy="1412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55735" y="5113509"/>
            <a:ext cx="342900" cy="1773555"/>
          </a:xfrm>
          <a:custGeom>
            <a:avLst/>
            <a:gdLst/>
            <a:ahLst/>
            <a:cxnLst/>
            <a:rect l="l" t="t" r="r" b="b"/>
            <a:pathLst>
              <a:path w="342900" h="1773554">
                <a:moveTo>
                  <a:pt x="171164" y="151365"/>
                </a:moveTo>
                <a:lnTo>
                  <a:pt x="133127" y="216571"/>
                </a:lnTo>
                <a:lnTo>
                  <a:pt x="133127" y="1773046"/>
                </a:lnTo>
                <a:lnTo>
                  <a:pt x="209327" y="1773046"/>
                </a:lnTo>
                <a:lnTo>
                  <a:pt x="209200" y="216571"/>
                </a:lnTo>
                <a:lnTo>
                  <a:pt x="171164" y="151365"/>
                </a:lnTo>
                <a:close/>
              </a:path>
              <a:path w="342900" h="1773554">
                <a:moveTo>
                  <a:pt x="171227" y="0"/>
                </a:moveTo>
                <a:lnTo>
                  <a:pt x="4857" y="285115"/>
                </a:lnTo>
                <a:lnTo>
                  <a:pt x="0" y="299412"/>
                </a:lnTo>
                <a:lnTo>
                  <a:pt x="952" y="313959"/>
                </a:lnTo>
                <a:lnTo>
                  <a:pt x="7286" y="327102"/>
                </a:lnTo>
                <a:lnTo>
                  <a:pt x="18573" y="337185"/>
                </a:lnTo>
                <a:lnTo>
                  <a:pt x="32891" y="342042"/>
                </a:lnTo>
                <a:lnTo>
                  <a:pt x="47482" y="341090"/>
                </a:lnTo>
                <a:lnTo>
                  <a:pt x="60668" y="334756"/>
                </a:lnTo>
                <a:lnTo>
                  <a:pt x="70770" y="323469"/>
                </a:lnTo>
                <a:lnTo>
                  <a:pt x="133000" y="216789"/>
                </a:lnTo>
                <a:lnTo>
                  <a:pt x="133127" y="75692"/>
                </a:lnTo>
                <a:lnTo>
                  <a:pt x="215361" y="75692"/>
                </a:lnTo>
                <a:lnTo>
                  <a:pt x="171227" y="0"/>
                </a:lnTo>
                <a:close/>
              </a:path>
              <a:path w="342900" h="1773554">
                <a:moveTo>
                  <a:pt x="215361" y="75692"/>
                </a:moveTo>
                <a:lnTo>
                  <a:pt x="209327" y="75692"/>
                </a:lnTo>
                <a:lnTo>
                  <a:pt x="209327" y="216789"/>
                </a:lnTo>
                <a:lnTo>
                  <a:pt x="271557" y="323469"/>
                </a:lnTo>
                <a:lnTo>
                  <a:pt x="281660" y="334756"/>
                </a:lnTo>
                <a:lnTo>
                  <a:pt x="294846" y="341090"/>
                </a:lnTo>
                <a:lnTo>
                  <a:pt x="309437" y="342042"/>
                </a:lnTo>
                <a:lnTo>
                  <a:pt x="323754" y="337185"/>
                </a:lnTo>
                <a:lnTo>
                  <a:pt x="335041" y="327102"/>
                </a:lnTo>
                <a:lnTo>
                  <a:pt x="341375" y="313959"/>
                </a:lnTo>
                <a:lnTo>
                  <a:pt x="342328" y="299412"/>
                </a:lnTo>
                <a:lnTo>
                  <a:pt x="337470" y="285115"/>
                </a:lnTo>
                <a:lnTo>
                  <a:pt x="215361" y="75692"/>
                </a:lnTo>
                <a:close/>
              </a:path>
              <a:path w="342900" h="1773554">
                <a:moveTo>
                  <a:pt x="209327" y="94869"/>
                </a:moveTo>
                <a:lnTo>
                  <a:pt x="204120" y="94869"/>
                </a:lnTo>
                <a:lnTo>
                  <a:pt x="171164" y="151365"/>
                </a:lnTo>
                <a:lnTo>
                  <a:pt x="209327" y="216789"/>
                </a:lnTo>
                <a:lnTo>
                  <a:pt x="209327" y="94869"/>
                </a:lnTo>
                <a:close/>
              </a:path>
              <a:path w="342900" h="1773554">
                <a:moveTo>
                  <a:pt x="209327" y="75692"/>
                </a:moveTo>
                <a:lnTo>
                  <a:pt x="133127" y="75692"/>
                </a:lnTo>
                <a:lnTo>
                  <a:pt x="133127" y="216571"/>
                </a:lnTo>
                <a:lnTo>
                  <a:pt x="171164" y="151365"/>
                </a:lnTo>
                <a:lnTo>
                  <a:pt x="138207" y="94869"/>
                </a:lnTo>
                <a:lnTo>
                  <a:pt x="209327" y="94869"/>
                </a:lnTo>
                <a:lnTo>
                  <a:pt x="209327" y="75692"/>
                </a:lnTo>
                <a:close/>
              </a:path>
              <a:path w="342900" h="1773554">
                <a:moveTo>
                  <a:pt x="204120" y="94869"/>
                </a:moveTo>
                <a:lnTo>
                  <a:pt x="138207" y="94869"/>
                </a:lnTo>
                <a:lnTo>
                  <a:pt x="171164" y="151365"/>
                </a:lnTo>
                <a:lnTo>
                  <a:pt x="204120" y="9486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87067" y="404622"/>
            <a:ext cx="712787" cy="23760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72328" y="2780538"/>
            <a:ext cx="342900" cy="2305050"/>
          </a:xfrm>
          <a:custGeom>
            <a:avLst/>
            <a:gdLst/>
            <a:ahLst/>
            <a:cxnLst/>
            <a:rect l="l" t="t" r="r" b="b"/>
            <a:pathLst>
              <a:path w="342900" h="2305050">
                <a:moveTo>
                  <a:pt x="171164" y="151238"/>
                </a:moveTo>
                <a:lnTo>
                  <a:pt x="133127" y="216444"/>
                </a:lnTo>
                <a:lnTo>
                  <a:pt x="133127" y="2304669"/>
                </a:lnTo>
                <a:lnTo>
                  <a:pt x="209327" y="2304669"/>
                </a:lnTo>
                <a:lnTo>
                  <a:pt x="209200" y="216444"/>
                </a:lnTo>
                <a:lnTo>
                  <a:pt x="171164" y="151238"/>
                </a:lnTo>
                <a:close/>
              </a:path>
              <a:path w="342900" h="2305050">
                <a:moveTo>
                  <a:pt x="171227" y="0"/>
                </a:moveTo>
                <a:lnTo>
                  <a:pt x="4857" y="284988"/>
                </a:lnTo>
                <a:lnTo>
                  <a:pt x="0" y="299303"/>
                </a:lnTo>
                <a:lnTo>
                  <a:pt x="952" y="313880"/>
                </a:lnTo>
                <a:lnTo>
                  <a:pt x="7286" y="327028"/>
                </a:lnTo>
                <a:lnTo>
                  <a:pt x="18573" y="337058"/>
                </a:lnTo>
                <a:lnTo>
                  <a:pt x="32891" y="341987"/>
                </a:lnTo>
                <a:lnTo>
                  <a:pt x="47482" y="341058"/>
                </a:lnTo>
                <a:lnTo>
                  <a:pt x="60668" y="334700"/>
                </a:lnTo>
                <a:lnTo>
                  <a:pt x="70770" y="323341"/>
                </a:lnTo>
                <a:lnTo>
                  <a:pt x="133000" y="216662"/>
                </a:lnTo>
                <a:lnTo>
                  <a:pt x="133127" y="75564"/>
                </a:lnTo>
                <a:lnTo>
                  <a:pt x="215307" y="75564"/>
                </a:lnTo>
                <a:lnTo>
                  <a:pt x="171227" y="0"/>
                </a:lnTo>
                <a:close/>
              </a:path>
              <a:path w="342900" h="2305050">
                <a:moveTo>
                  <a:pt x="215307" y="75564"/>
                </a:moveTo>
                <a:lnTo>
                  <a:pt x="209327" y="75564"/>
                </a:lnTo>
                <a:lnTo>
                  <a:pt x="209327" y="216662"/>
                </a:lnTo>
                <a:lnTo>
                  <a:pt x="271557" y="323341"/>
                </a:lnTo>
                <a:lnTo>
                  <a:pt x="281660" y="334700"/>
                </a:lnTo>
                <a:lnTo>
                  <a:pt x="294846" y="341058"/>
                </a:lnTo>
                <a:lnTo>
                  <a:pt x="309437" y="341987"/>
                </a:lnTo>
                <a:lnTo>
                  <a:pt x="323754" y="337058"/>
                </a:lnTo>
                <a:lnTo>
                  <a:pt x="335041" y="327028"/>
                </a:lnTo>
                <a:lnTo>
                  <a:pt x="341375" y="313880"/>
                </a:lnTo>
                <a:lnTo>
                  <a:pt x="342328" y="299303"/>
                </a:lnTo>
                <a:lnTo>
                  <a:pt x="337470" y="284988"/>
                </a:lnTo>
                <a:lnTo>
                  <a:pt x="215307" y="75564"/>
                </a:lnTo>
                <a:close/>
              </a:path>
              <a:path w="342900" h="2305050">
                <a:moveTo>
                  <a:pt x="209327" y="94741"/>
                </a:moveTo>
                <a:lnTo>
                  <a:pt x="204120" y="94741"/>
                </a:lnTo>
                <a:lnTo>
                  <a:pt x="171164" y="151238"/>
                </a:lnTo>
                <a:lnTo>
                  <a:pt x="209327" y="216662"/>
                </a:lnTo>
                <a:lnTo>
                  <a:pt x="209327" y="94741"/>
                </a:lnTo>
                <a:close/>
              </a:path>
              <a:path w="342900" h="2305050">
                <a:moveTo>
                  <a:pt x="209327" y="75564"/>
                </a:moveTo>
                <a:lnTo>
                  <a:pt x="133127" y="75564"/>
                </a:lnTo>
                <a:lnTo>
                  <a:pt x="133127" y="216444"/>
                </a:lnTo>
                <a:lnTo>
                  <a:pt x="171164" y="151238"/>
                </a:lnTo>
                <a:lnTo>
                  <a:pt x="138207" y="94741"/>
                </a:lnTo>
                <a:lnTo>
                  <a:pt x="209327" y="94741"/>
                </a:lnTo>
                <a:lnTo>
                  <a:pt x="209327" y="75564"/>
                </a:lnTo>
                <a:close/>
              </a:path>
              <a:path w="342900" h="2305050">
                <a:moveTo>
                  <a:pt x="204120" y="94741"/>
                </a:moveTo>
                <a:lnTo>
                  <a:pt x="138207" y="94741"/>
                </a:lnTo>
                <a:lnTo>
                  <a:pt x="171164" y="151238"/>
                </a:lnTo>
                <a:lnTo>
                  <a:pt x="204120" y="9474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726" y="112902"/>
            <a:ext cx="8848547" cy="803117"/>
          </a:xfrm>
          <a:prstGeom prst="rect">
            <a:avLst/>
          </a:prstGeom>
        </p:spPr>
        <p:txBody>
          <a:bodyPr vert="horz" wrap="square" lIns="0" tIns="63830" rIns="0" bIns="0" rtlCol="0">
            <a:spAutoFit/>
          </a:bodyPr>
          <a:lstStyle/>
          <a:p>
            <a:pPr marL="225425" marR="93345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L</a:t>
            </a:r>
            <a:r>
              <a:rPr lang="it-IT" sz="2400" spc="-5" dirty="0"/>
              <a:t>'</a:t>
            </a:r>
            <a:r>
              <a:rPr sz="2400" spc="-5" dirty="0" err="1"/>
              <a:t>abuso</a:t>
            </a:r>
            <a:r>
              <a:rPr sz="2400" spc="-5" dirty="0"/>
              <a:t> sessuale</a:t>
            </a:r>
            <a:endParaRPr sz="2400" dirty="0"/>
          </a:p>
          <a:p>
            <a:pPr marL="225425" algn="ctr">
              <a:lnSpc>
                <a:spcPct val="100000"/>
              </a:lnSpc>
            </a:pPr>
            <a:r>
              <a:rPr sz="2400" spc="-5" dirty="0"/>
              <a:t>succede </a:t>
            </a:r>
            <a:r>
              <a:rPr sz="2400" spc="-10" dirty="0"/>
              <a:t>frequentemente </a:t>
            </a:r>
            <a:r>
              <a:rPr sz="2400" dirty="0"/>
              <a:t>e</a:t>
            </a:r>
            <a:r>
              <a:rPr sz="2400" spc="35" dirty="0"/>
              <a:t> </a:t>
            </a:r>
            <a:r>
              <a:rPr sz="2400" spc="-5" dirty="0"/>
              <a:t>ovunque</a:t>
            </a:r>
            <a:endParaRPr sz="2400" dirty="0"/>
          </a:p>
        </p:txBody>
      </p:sp>
      <p:sp>
        <p:nvSpPr>
          <p:cNvPr id="3" name="object 3"/>
          <p:cNvSpPr/>
          <p:nvPr/>
        </p:nvSpPr>
        <p:spPr>
          <a:xfrm>
            <a:off x="132587" y="1025650"/>
            <a:ext cx="9011412" cy="5756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19" y="1098803"/>
            <a:ext cx="8817864" cy="4338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540" y="2177072"/>
            <a:ext cx="7558989" cy="5510107"/>
          </a:xfrm>
          <a:custGeom>
            <a:avLst/>
            <a:gdLst/>
            <a:ahLst/>
            <a:cxnLst/>
            <a:rect l="l" t="t" r="r" b="b"/>
            <a:pathLst>
              <a:path w="8964930" h="5661659">
                <a:moveTo>
                  <a:pt x="0" y="5661279"/>
                </a:moveTo>
                <a:lnTo>
                  <a:pt x="8964549" y="5661279"/>
                </a:lnTo>
                <a:lnTo>
                  <a:pt x="8964549" y="0"/>
                </a:lnTo>
                <a:lnTo>
                  <a:pt x="0" y="0"/>
                </a:lnTo>
                <a:lnTo>
                  <a:pt x="0" y="5661279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007" y="2808351"/>
            <a:ext cx="9036685" cy="3821049"/>
          </a:xfrm>
          <a:custGeom>
            <a:avLst/>
            <a:gdLst/>
            <a:ahLst/>
            <a:cxnLst/>
            <a:rect l="l" t="t" r="r" b="b"/>
            <a:pathLst>
              <a:path w="9036685" h="4005579">
                <a:moveTo>
                  <a:pt x="8368920" y="0"/>
                </a:moveTo>
                <a:lnTo>
                  <a:pt x="667525" y="0"/>
                </a:lnTo>
                <a:lnTo>
                  <a:pt x="619853" y="1675"/>
                </a:lnTo>
                <a:lnTo>
                  <a:pt x="573085" y="6628"/>
                </a:lnTo>
                <a:lnTo>
                  <a:pt x="527335" y="14744"/>
                </a:lnTo>
                <a:lnTo>
                  <a:pt x="482716" y="25910"/>
                </a:lnTo>
                <a:lnTo>
                  <a:pt x="439340" y="40014"/>
                </a:lnTo>
                <a:lnTo>
                  <a:pt x="397321" y="56943"/>
                </a:lnTo>
                <a:lnTo>
                  <a:pt x="356772" y="76584"/>
                </a:lnTo>
                <a:lnTo>
                  <a:pt x="317804" y="98824"/>
                </a:lnTo>
                <a:lnTo>
                  <a:pt x="280533" y="123550"/>
                </a:lnTo>
                <a:lnTo>
                  <a:pt x="245069" y="150649"/>
                </a:lnTo>
                <a:lnTo>
                  <a:pt x="211527" y="180008"/>
                </a:lnTo>
                <a:lnTo>
                  <a:pt x="180019" y="211515"/>
                </a:lnTo>
                <a:lnTo>
                  <a:pt x="150659" y="245056"/>
                </a:lnTo>
                <a:lnTo>
                  <a:pt x="123558" y="280518"/>
                </a:lnTo>
                <a:lnTo>
                  <a:pt x="98831" y="317789"/>
                </a:lnTo>
                <a:lnTo>
                  <a:pt x="76590" y="356755"/>
                </a:lnTo>
                <a:lnTo>
                  <a:pt x="56948" y="397304"/>
                </a:lnTo>
                <a:lnTo>
                  <a:pt x="40017" y="439323"/>
                </a:lnTo>
                <a:lnTo>
                  <a:pt x="25912" y="482699"/>
                </a:lnTo>
                <a:lnTo>
                  <a:pt x="14745" y="527318"/>
                </a:lnTo>
                <a:lnTo>
                  <a:pt x="6628" y="573069"/>
                </a:lnTo>
                <a:lnTo>
                  <a:pt x="1676" y="619838"/>
                </a:lnTo>
                <a:lnTo>
                  <a:pt x="0" y="667512"/>
                </a:lnTo>
                <a:lnTo>
                  <a:pt x="0" y="3337496"/>
                </a:lnTo>
                <a:lnTo>
                  <a:pt x="1676" y="3385168"/>
                </a:lnTo>
                <a:lnTo>
                  <a:pt x="6628" y="3431936"/>
                </a:lnTo>
                <a:lnTo>
                  <a:pt x="14745" y="3477686"/>
                </a:lnTo>
                <a:lnTo>
                  <a:pt x="25912" y="3522306"/>
                </a:lnTo>
                <a:lnTo>
                  <a:pt x="40017" y="3565681"/>
                </a:lnTo>
                <a:lnTo>
                  <a:pt x="56948" y="3607701"/>
                </a:lnTo>
                <a:lnTo>
                  <a:pt x="76590" y="3648251"/>
                </a:lnTo>
                <a:lnTo>
                  <a:pt x="98831" y="3687218"/>
                </a:lnTo>
                <a:lnTo>
                  <a:pt x="123558" y="3724490"/>
                </a:lnTo>
                <a:lnTo>
                  <a:pt x="150659" y="3759953"/>
                </a:lnTo>
                <a:lnTo>
                  <a:pt x="180019" y="3793496"/>
                </a:lnTo>
                <a:lnTo>
                  <a:pt x="211527" y="3825004"/>
                </a:lnTo>
                <a:lnTo>
                  <a:pt x="245069" y="3854364"/>
                </a:lnTo>
                <a:lnTo>
                  <a:pt x="280533" y="3881465"/>
                </a:lnTo>
                <a:lnTo>
                  <a:pt x="317804" y="3906192"/>
                </a:lnTo>
                <a:lnTo>
                  <a:pt x="356772" y="3928434"/>
                </a:lnTo>
                <a:lnTo>
                  <a:pt x="397321" y="3948076"/>
                </a:lnTo>
                <a:lnTo>
                  <a:pt x="439340" y="3965006"/>
                </a:lnTo>
                <a:lnTo>
                  <a:pt x="482716" y="3979112"/>
                </a:lnTo>
                <a:lnTo>
                  <a:pt x="527335" y="3990279"/>
                </a:lnTo>
                <a:lnTo>
                  <a:pt x="573085" y="3998396"/>
                </a:lnTo>
                <a:lnTo>
                  <a:pt x="619853" y="4003348"/>
                </a:lnTo>
                <a:lnTo>
                  <a:pt x="667525" y="4005025"/>
                </a:lnTo>
                <a:lnTo>
                  <a:pt x="8368920" y="4005025"/>
                </a:lnTo>
                <a:lnTo>
                  <a:pt x="8416594" y="4003348"/>
                </a:lnTo>
                <a:lnTo>
                  <a:pt x="8463362" y="3998396"/>
                </a:lnTo>
                <a:lnTo>
                  <a:pt x="8509113" y="3990279"/>
                </a:lnTo>
                <a:lnTo>
                  <a:pt x="8553733" y="3979112"/>
                </a:lnTo>
                <a:lnTo>
                  <a:pt x="8597108" y="3965006"/>
                </a:lnTo>
                <a:lnTo>
                  <a:pt x="8639127" y="3948076"/>
                </a:lnTo>
                <a:lnTo>
                  <a:pt x="8679676" y="3928434"/>
                </a:lnTo>
                <a:lnTo>
                  <a:pt x="8718643" y="3906192"/>
                </a:lnTo>
                <a:lnTo>
                  <a:pt x="8755913" y="3881465"/>
                </a:lnTo>
                <a:lnTo>
                  <a:pt x="8791376" y="3854364"/>
                </a:lnTo>
                <a:lnTo>
                  <a:pt x="8824917" y="3825004"/>
                </a:lnTo>
                <a:lnTo>
                  <a:pt x="8856423" y="3793496"/>
                </a:lnTo>
                <a:lnTo>
                  <a:pt x="8885782" y="3759953"/>
                </a:lnTo>
                <a:lnTo>
                  <a:pt x="8912881" y="3724490"/>
                </a:lnTo>
                <a:lnTo>
                  <a:pt x="8937607" y="3687218"/>
                </a:lnTo>
                <a:lnTo>
                  <a:pt x="8959847" y="3648251"/>
                </a:lnTo>
                <a:lnTo>
                  <a:pt x="8979488" y="3607701"/>
                </a:lnTo>
                <a:lnTo>
                  <a:pt x="8996417" y="3565681"/>
                </a:lnTo>
                <a:lnTo>
                  <a:pt x="9010521" y="3522306"/>
                </a:lnTo>
                <a:lnTo>
                  <a:pt x="9021688" y="3477686"/>
                </a:lnTo>
                <a:lnTo>
                  <a:pt x="9029804" y="3431936"/>
                </a:lnTo>
                <a:lnTo>
                  <a:pt x="9034756" y="3385168"/>
                </a:lnTo>
                <a:lnTo>
                  <a:pt x="9036432" y="3337496"/>
                </a:lnTo>
                <a:lnTo>
                  <a:pt x="9036432" y="667512"/>
                </a:lnTo>
                <a:lnTo>
                  <a:pt x="9034756" y="619838"/>
                </a:lnTo>
                <a:lnTo>
                  <a:pt x="9029804" y="573069"/>
                </a:lnTo>
                <a:lnTo>
                  <a:pt x="9021688" y="527318"/>
                </a:lnTo>
                <a:lnTo>
                  <a:pt x="9010521" y="482699"/>
                </a:lnTo>
                <a:lnTo>
                  <a:pt x="8996417" y="439323"/>
                </a:lnTo>
                <a:lnTo>
                  <a:pt x="8979488" y="397304"/>
                </a:lnTo>
                <a:lnTo>
                  <a:pt x="8959847" y="356755"/>
                </a:lnTo>
                <a:lnTo>
                  <a:pt x="8937607" y="317789"/>
                </a:lnTo>
                <a:lnTo>
                  <a:pt x="8912881" y="280518"/>
                </a:lnTo>
                <a:lnTo>
                  <a:pt x="8885782" y="245056"/>
                </a:lnTo>
                <a:lnTo>
                  <a:pt x="8856423" y="211515"/>
                </a:lnTo>
                <a:lnTo>
                  <a:pt x="8824917" y="180008"/>
                </a:lnTo>
                <a:lnTo>
                  <a:pt x="8791376" y="150649"/>
                </a:lnTo>
                <a:lnTo>
                  <a:pt x="8755913" y="123550"/>
                </a:lnTo>
                <a:lnTo>
                  <a:pt x="8718643" y="98824"/>
                </a:lnTo>
                <a:lnTo>
                  <a:pt x="8679676" y="76584"/>
                </a:lnTo>
                <a:lnTo>
                  <a:pt x="8639127" y="56943"/>
                </a:lnTo>
                <a:lnTo>
                  <a:pt x="8597108" y="40014"/>
                </a:lnTo>
                <a:lnTo>
                  <a:pt x="8553733" y="25910"/>
                </a:lnTo>
                <a:lnTo>
                  <a:pt x="8509113" y="14744"/>
                </a:lnTo>
                <a:lnTo>
                  <a:pt x="8463362" y="6628"/>
                </a:lnTo>
                <a:lnTo>
                  <a:pt x="8416594" y="1675"/>
                </a:lnTo>
                <a:lnTo>
                  <a:pt x="8368920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007" y="2808351"/>
            <a:ext cx="9036685" cy="3821049"/>
          </a:xfrm>
          <a:custGeom>
            <a:avLst/>
            <a:gdLst/>
            <a:ahLst/>
            <a:cxnLst/>
            <a:rect l="l" t="t" r="r" b="b"/>
            <a:pathLst>
              <a:path w="9036685" h="4005579">
                <a:moveTo>
                  <a:pt x="0" y="667512"/>
                </a:moveTo>
                <a:lnTo>
                  <a:pt x="1676" y="619838"/>
                </a:lnTo>
                <a:lnTo>
                  <a:pt x="6628" y="573069"/>
                </a:lnTo>
                <a:lnTo>
                  <a:pt x="14745" y="527318"/>
                </a:lnTo>
                <a:lnTo>
                  <a:pt x="25912" y="482699"/>
                </a:lnTo>
                <a:lnTo>
                  <a:pt x="40017" y="439323"/>
                </a:lnTo>
                <a:lnTo>
                  <a:pt x="56948" y="397304"/>
                </a:lnTo>
                <a:lnTo>
                  <a:pt x="76590" y="356755"/>
                </a:lnTo>
                <a:lnTo>
                  <a:pt x="98831" y="317789"/>
                </a:lnTo>
                <a:lnTo>
                  <a:pt x="123558" y="280518"/>
                </a:lnTo>
                <a:lnTo>
                  <a:pt x="150659" y="245056"/>
                </a:lnTo>
                <a:lnTo>
                  <a:pt x="180019" y="211515"/>
                </a:lnTo>
                <a:lnTo>
                  <a:pt x="211527" y="180008"/>
                </a:lnTo>
                <a:lnTo>
                  <a:pt x="245069" y="150649"/>
                </a:lnTo>
                <a:lnTo>
                  <a:pt x="280533" y="123550"/>
                </a:lnTo>
                <a:lnTo>
                  <a:pt x="317804" y="98824"/>
                </a:lnTo>
                <a:lnTo>
                  <a:pt x="356772" y="76584"/>
                </a:lnTo>
                <a:lnTo>
                  <a:pt x="397321" y="56943"/>
                </a:lnTo>
                <a:lnTo>
                  <a:pt x="439340" y="40014"/>
                </a:lnTo>
                <a:lnTo>
                  <a:pt x="482716" y="25910"/>
                </a:lnTo>
                <a:lnTo>
                  <a:pt x="527335" y="14744"/>
                </a:lnTo>
                <a:lnTo>
                  <a:pt x="573085" y="6628"/>
                </a:lnTo>
                <a:lnTo>
                  <a:pt x="619853" y="1675"/>
                </a:lnTo>
                <a:lnTo>
                  <a:pt x="667525" y="0"/>
                </a:lnTo>
                <a:lnTo>
                  <a:pt x="8368920" y="0"/>
                </a:lnTo>
                <a:lnTo>
                  <a:pt x="8416594" y="1675"/>
                </a:lnTo>
                <a:lnTo>
                  <a:pt x="8463362" y="6628"/>
                </a:lnTo>
                <a:lnTo>
                  <a:pt x="8509113" y="14744"/>
                </a:lnTo>
                <a:lnTo>
                  <a:pt x="8553733" y="25910"/>
                </a:lnTo>
                <a:lnTo>
                  <a:pt x="8597108" y="40014"/>
                </a:lnTo>
                <a:lnTo>
                  <a:pt x="8639127" y="56943"/>
                </a:lnTo>
                <a:lnTo>
                  <a:pt x="8679676" y="76584"/>
                </a:lnTo>
                <a:lnTo>
                  <a:pt x="8718643" y="98824"/>
                </a:lnTo>
                <a:lnTo>
                  <a:pt x="8755913" y="123550"/>
                </a:lnTo>
                <a:lnTo>
                  <a:pt x="8791376" y="150649"/>
                </a:lnTo>
                <a:lnTo>
                  <a:pt x="8824917" y="180008"/>
                </a:lnTo>
                <a:lnTo>
                  <a:pt x="8856423" y="211515"/>
                </a:lnTo>
                <a:lnTo>
                  <a:pt x="8885782" y="245056"/>
                </a:lnTo>
                <a:lnTo>
                  <a:pt x="8912881" y="280518"/>
                </a:lnTo>
                <a:lnTo>
                  <a:pt x="8937607" y="317789"/>
                </a:lnTo>
                <a:lnTo>
                  <a:pt x="8959847" y="356755"/>
                </a:lnTo>
                <a:lnTo>
                  <a:pt x="8979488" y="397304"/>
                </a:lnTo>
                <a:lnTo>
                  <a:pt x="8996417" y="439323"/>
                </a:lnTo>
                <a:lnTo>
                  <a:pt x="9010521" y="482699"/>
                </a:lnTo>
                <a:lnTo>
                  <a:pt x="9021688" y="527318"/>
                </a:lnTo>
                <a:lnTo>
                  <a:pt x="9029804" y="573069"/>
                </a:lnTo>
                <a:lnTo>
                  <a:pt x="9034756" y="619838"/>
                </a:lnTo>
                <a:lnTo>
                  <a:pt x="9036432" y="667512"/>
                </a:lnTo>
                <a:lnTo>
                  <a:pt x="9036432" y="3337496"/>
                </a:lnTo>
                <a:lnTo>
                  <a:pt x="9034756" y="3385168"/>
                </a:lnTo>
                <a:lnTo>
                  <a:pt x="9029804" y="3431936"/>
                </a:lnTo>
                <a:lnTo>
                  <a:pt x="9021688" y="3477686"/>
                </a:lnTo>
                <a:lnTo>
                  <a:pt x="9010521" y="3522306"/>
                </a:lnTo>
                <a:lnTo>
                  <a:pt x="8996417" y="3565681"/>
                </a:lnTo>
                <a:lnTo>
                  <a:pt x="8979488" y="3607701"/>
                </a:lnTo>
                <a:lnTo>
                  <a:pt x="8959847" y="3648251"/>
                </a:lnTo>
                <a:lnTo>
                  <a:pt x="8937607" y="3687218"/>
                </a:lnTo>
                <a:lnTo>
                  <a:pt x="8912881" y="3724490"/>
                </a:lnTo>
                <a:lnTo>
                  <a:pt x="8885782" y="3759953"/>
                </a:lnTo>
                <a:lnTo>
                  <a:pt x="8856423" y="3793496"/>
                </a:lnTo>
                <a:lnTo>
                  <a:pt x="8824917" y="3825004"/>
                </a:lnTo>
                <a:lnTo>
                  <a:pt x="8791376" y="3854364"/>
                </a:lnTo>
                <a:lnTo>
                  <a:pt x="8755913" y="3881465"/>
                </a:lnTo>
                <a:lnTo>
                  <a:pt x="8718643" y="3906192"/>
                </a:lnTo>
                <a:lnTo>
                  <a:pt x="8679676" y="3928434"/>
                </a:lnTo>
                <a:lnTo>
                  <a:pt x="8639127" y="3948076"/>
                </a:lnTo>
                <a:lnTo>
                  <a:pt x="8597108" y="3965006"/>
                </a:lnTo>
                <a:lnTo>
                  <a:pt x="8553733" y="3979112"/>
                </a:lnTo>
                <a:lnTo>
                  <a:pt x="8509113" y="3990279"/>
                </a:lnTo>
                <a:lnTo>
                  <a:pt x="8463362" y="3998396"/>
                </a:lnTo>
                <a:lnTo>
                  <a:pt x="8416594" y="4003348"/>
                </a:lnTo>
                <a:lnTo>
                  <a:pt x="8368920" y="4005025"/>
                </a:lnTo>
                <a:lnTo>
                  <a:pt x="667525" y="4005025"/>
                </a:lnTo>
                <a:lnTo>
                  <a:pt x="619853" y="4003348"/>
                </a:lnTo>
                <a:lnTo>
                  <a:pt x="573085" y="3998396"/>
                </a:lnTo>
                <a:lnTo>
                  <a:pt x="527335" y="3990279"/>
                </a:lnTo>
                <a:lnTo>
                  <a:pt x="482716" y="3979112"/>
                </a:lnTo>
                <a:lnTo>
                  <a:pt x="439340" y="3965006"/>
                </a:lnTo>
                <a:lnTo>
                  <a:pt x="397321" y="3948076"/>
                </a:lnTo>
                <a:lnTo>
                  <a:pt x="356772" y="3928434"/>
                </a:lnTo>
                <a:lnTo>
                  <a:pt x="317804" y="3906192"/>
                </a:lnTo>
                <a:lnTo>
                  <a:pt x="280533" y="3881465"/>
                </a:lnTo>
                <a:lnTo>
                  <a:pt x="245069" y="3854364"/>
                </a:lnTo>
                <a:lnTo>
                  <a:pt x="211527" y="3825004"/>
                </a:lnTo>
                <a:lnTo>
                  <a:pt x="180019" y="3793496"/>
                </a:lnTo>
                <a:lnTo>
                  <a:pt x="150659" y="3759953"/>
                </a:lnTo>
                <a:lnTo>
                  <a:pt x="123558" y="3724490"/>
                </a:lnTo>
                <a:lnTo>
                  <a:pt x="98831" y="3687218"/>
                </a:lnTo>
                <a:lnTo>
                  <a:pt x="76590" y="3648251"/>
                </a:lnTo>
                <a:lnTo>
                  <a:pt x="56948" y="3607701"/>
                </a:lnTo>
                <a:lnTo>
                  <a:pt x="40017" y="3565681"/>
                </a:lnTo>
                <a:lnTo>
                  <a:pt x="25912" y="3522306"/>
                </a:lnTo>
                <a:lnTo>
                  <a:pt x="14745" y="3477686"/>
                </a:lnTo>
                <a:lnTo>
                  <a:pt x="6628" y="3431936"/>
                </a:lnTo>
                <a:lnTo>
                  <a:pt x="1676" y="3385168"/>
                </a:lnTo>
                <a:lnTo>
                  <a:pt x="0" y="3337496"/>
                </a:lnTo>
                <a:lnTo>
                  <a:pt x="0" y="667512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4612" y="1209459"/>
            <a:ext cx="8605316" cy="52289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25" dirty="0">
                <a:latin typeface="Arial"/>
                <a:cs typeface="Arial"/>
              </a:rPr>
              <a:t>fin </a:t>
            </a:r>
            <a:r>
              <a:rPr sz="2200" spc="-10" dirty="0" err="1">
                <a:latin typeface="Arial"/>
                <a:cs typeface="Arial"/>
              </a:rPr>
              <a:t>dall‘inizio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dell</a:t>
            </a:r>
            <a:r>
              <a:rPr lang="it-IT" sz="2200" spc="5" dirty="0">
                <a:latin typeface="Arial"/>
                <a:cs typeface="Arial"/>
              </a:rPr>
              <a:t>'</a:t>
            </a:r>
            <a:r>
              <a:rPr sz="2200" spc="5" dirty="0" err="1">
                <a:latin typeface="Arial"/>
                <a:cs typeface="Arial"/>
              </a:rPr>
              <a:t>umanità</a:t>
            </a: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85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5" dirty="0">
                <a:latin typeface="Arial"/>
                <a:cs typeface="Arial"/>
              </a:rPr>
              <a:t>in </a:t>
            </a:r>
            <a:r>
              <a:rPr sz="2200" b="1" spc="-65" dirty="0">
                <a:solidFill>
                  <a:srgbClr val="C00000"/>
                </a:solidFill>
                <a:latin typeface="Arial"/>
                <a:cs typeface="Arial"/>
              </a:rPr>
              <a:t>tutte </a:t>
            </a:r>
            <a:r>
              <a:rPr sz="2200" spc="-15" dirty="0">
                <a:latin typeface="Arial"/>
                <a:cs typeface="Arial"/>
              </a:rPr>
              <a:t>le culture </a:t>
            </a:r>
            <a:r>
              <a:rPr sz="2200" spc="-30" dirty="0">
                <a:latin typeface="Arial"/>
                <a:cs typeface="Arial"/>
              </a:rPr>
              <a:t>indipendente </a:t>
            </a:r>
            <a:r>
              <a:rPr sz="2200" spc="-5" dirty="0" err="1">
                <a:latin typeface="Arial"/>
                <a:cs typeface="Arial"/>
              </a:rPr>
              <a:t>dalla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25" dirty="0" err="1">
                <a:latin typeface="Arial"/>
                <a:cs typeface="Arial"/>
              </a:rPr>
              <a:t>religione</a:t>
            </a:r>
            <a:r>
              <a:rPr lang="it-IT" sz="2200" spc="-25" dirty="0">
                <a:latin typeface="Arial"/>
                <a:cs typeface="Arial"/>
              </a:rPr>
              <a:t>, …</a:t>
            </a: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84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40" dirty="0">
                <a:latin typeface="Arial"/>
                <a:cs typeface="Arial"/>
              </a:rPr>
              <a:t>da sempre </a:t>
            </a:r>
            <a:r>
              <a:rPr sz="2200" spc="-75" dirty="0">
                <a:latin typeface="Arial"/>
                <a:cs typeface="Arial"/>
              </a:rPr>
              <a:t>e </a:t>
            </a:r>
            <a:r>
              <a:rPr sz="2200" spc="-65" dirty="0" err="1">
                <a:latin typeface="Arial"/>
                <a:cs typeface="Arial"/>
              </a:rPr>
              <a:t>ovunque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lang="it-IT" sz="2200" spc="-30" dirty="0">
                <a:latin typeface="Arial"/>
                <a:cs typeface="Arial"/>
              </a:rPr>
              <a:t>l'</a:t>
            </a:r>
            <a:r>
              <a:rPr sz="2200" spc="-30" dirty="0" err="1">
                <a:latin typeface="Arial"/>
                <a:cs typeface="Arial"/>
              </a:rPr>
              <a:t>abuso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sessuale </a:t>
            </a:r>
            <a:r>
              <a:rPr sz="2200" spc="-75" dirty="0">
                <a:latin typeface="Arial"/>
                <a:cs typeface="Arial"/>
              </a:rPr>
              <a:t>è </a:t>
            </a:r>
            <a:r>
              <a:rPr sz="2200" spc="-15" dirty="0">
                <a:latin typeface="Arial"/>
                <a:cs typeface="Arial"/>
              </a:rPr>
              <a:t>stato </a:t>
            </a:r>
            <a:r>
              <a:rPr sz="2200" spc="-35" dirty="0">
                <a:latin typeface="Arial"/>
                <a:cs typeface="Arial"/>
              </a:rPr>
              <a:t>considerato </a:t>
            </a:r>
            <a:r>
              <a:rPr sz="2200" spc="-40" dirty="0">
                <a:latin typeface="Arial"/>
                <a:cs typeface="Arial"/>
              </a:rPr>
              <a:t>un</a:t>
            </a:r>
            <a:r>
              <a:rPr sz="2200" spc="-204" dirty="0">
                <a:latin typeface="Arial"/>
                <a:cs typeface="Arial"/>
              </a:rPr>
              <a:t> </a:t>
            </a:r>
            <a:r>
              <a:rPr sz="2200" b="1" spc="-90" dirty="0">
                <a:solidFill>
                  <a:srgbClr val="C00000"/>
                </a:solidFill>
                <a:latin typeface="Arial"/>
                <a:cs typeface="Arial"/>
              </a:rPr>
              <a:t>tabù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00330">
              <a:lnSpc>
                <a:spcPct val="100000"/>
              </a:lnSpc>
            </a:pPr>
            <a:r>
              <a:rPr sz="2000" spc="-5" dirty="0">
                <a:solidFill>
                  <a:srgbClr val="FF0000"/>
                </a:solidFill>
                <a:latin typeface="Liberation Sans Narrow"/>
                <a:cs typeface="Liberation Sans Narrow"/>
              </a:rPr>
              <a:t>Circa ogni </a:t>
            </a:r>
            <a:r>
              <a:rPr sz="2000" dirty="0">
                <a:solidFill>
                  <a:srgbClr val="FF0000"/>
                </a:solidFill>
                <a:latin typeface="Liberation Sans Narrow"/>
                <a:cs typeface="Liberation Sans Narrow"/>
              </a:rPr>
              <a:t>4 </a:t>
            </a:r>
            <a:r>
              <a:rPr sz="2000" b="1" dirty="0">
                <a:solidFill>
                  <a:srgbClr val="FF0000"/>
                </a:solidFill>
                <a:latin typeface="Liberation Sans Narrow"/>
                <a:cs typeface="Liberation Sans Narrow"/>
              </a:rPr>
              <a:t>bambine </a:t>
            </a:r>
            <a:r>
              <a:rPr sz="2000" dirty="0">
                <a:solidFill>
                  <a:srgbClr val="FF0000"/>
                </a:solidFill>
                <a:latin typeface="Liberation Sans Narrow"/>
                <a:cs typeface="Liberation Sans Narrow"/>
              </a:rPr>
              <a:t>e </a:t>
            </a:r>
            <a:r>
              <a:rPr sz="2000" spc="-5" dirty="0">
                <a:solidFill>
                  <a:srgbClr val="FF0000"/>
                </a:solidFill>
                <a:latin typeface="Liberation Sans Narrow"/>
                <a:cs typeface="Liberation Sans Narrow"/>
              </a:rPr>
              <a:t>ogni 12 </a:t>
            </a:r>
            <a:r>
              <a:rPr sz="2000" b="1" dirty="0">
                <a:solidFill>
                  <a:srgbClr val="FF0000"/>
                </a:solidFill>
                <a:latin typeface="Liberation Sans Narrow"/>
                <a:cs typeface="Liberation Sans Narrow"/>
              </a:rPr>
              <a:t>bambini</a:t>
            </a:r>
            <a:r>
              <a:rPr sz="2000" dirty="0">
                <a:solidFill>
                  <a:srgbClr val="FF0000"/>
                </a:solidFill>
                <a:latin typeface="Liberation Sans Narrow"/>
                <a:cs typeface="Liberation Sans Narrow"/>
              </a:rPr>
              <a:t>, 1 è </a:t>
            </a:r>
            <a:r>
              <a:rPr sz="2000" spc="-5" dirty="0">
                <a:solidFill>
                  <a:srgbClr val="FF0000"/>
                </a:solidFill>
                <a:latin typeface="Liberation Sans Narrow"/>
                <a:cs typeface="Liberation Sans Narrow"/>
              </a:rPr>
              <a:t>stato/viene</a:t>
            </a:r>
            <a:r>
              <a:rPr sz="2000" spc="150" dirty="0">
                <a:solidFill>
                  <a:srgbClr val="FF0000"/>
                </a:solidFill>
                <a:latin typeface="Liberation Sans Narrow"/>
                <a:cs typeface="Liberation Sans Narrow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Liberation Sans Narrow"/>
                <a:cs typeface="Liberation Sans Narrow"/>
              </a:rPr>
              <a:t>abusato!</a:t>
            </a:r>
            <a:endParaRPr sz="2000" dirty="0">
              <a:latin typeface="Liberation Sans Narrow"/>
              <a:cs typeface="Liberation Sans Narrow"/>
            </a:endParaRPr>
          </a:p>
          <a:p>
            <a:pPr marL="100330">
              <a:lnSpc>
                <a:spcPct val="100000"/>
              </a:lnSpc>
            </a:pPr>
            <a:r>
              <a:rPr sz="2000" b="1" spc="-5" dirty="0">
                <a:latin typeface="Liberation Sans Narrow"/>
                <a:cs typeface="Liberation Sans Narrow"/>
              </a:rPr>
              <a:t>Le femmine </a:t>
            </a:r>
            <a:r>
              <a:rPr sz="2000" spc="-5" dirty="0">
                <a:latin typeface="Liberation Sans Narrow"/>
                <a:cs typeface="Liberation Sans Narrow"/>
              </a:rPr>
              <a:t>rischiano </a:t>
            </a:r>
            <a:r>
              <a:rPr sz="2000" b="1" spc="-5" dirty="0">
                <a:latin typeface="Liberation Sans Narrow"/>
                <a:cs typeface="Liberation Sans Narrow"/>
              </a:rPr>
              <a:t>4-5 volte </a:t>
            </a:r>
            <a:r>
              <a:rPr sz="2000" b="1" dirty="0">
                <a:latin typeface="Liberation Sans Narrow"/>
                <a:cs typeface="Liberation Sans Narrow"/>
              </a:rPr>
              <a:t>di più </a:t>
            </a:r>
            <a:r>
              <a:rPr sz="2000" b="1" spc="-5" dirty="0">
                <a:latin typeface="Liberation Sans Narrow"/>
                <a:cs typeface="Liberation Sans Narrow"/>
              </a:rPr>
              <a:t>dei </a:t>
            </a:r>
            <a:r>
              <a:rPr sz="2000" b="1" dirty="0">
                <a:latin typeface="Liberation Sans Narrow"/>
                <a:cs typeface="Liberation Sans Narrow"/>
              </a:rPr>
              <a:t>maschi </a:t>
            </a:r>
            <a:r>
              <a:rPr sz="2000" spc="-5" dirty="0">
                <a:latin typeface="Liberation Sans Narrow"/>
                <a:cs typeface="Liberation Sans Narrow"/>
              </a:rPr>
              <a:t>di diventare</a:t>
            </a:r>
            <a:r>
              <a:rPr sz="2000" spc="155" dirty="0">
                <a:latin typeface="Liberation Sans Narrow"/>
                <a:cs typeface="Liberation Sans Narrow"/>
              </a:rPr>
              <a:t> </a:t>
            </a:r>
            <a:r>
              <a:rPr sz="2000" spc="-5" dirty="0">
                <a:latin typeface="Liberation Sans Narrow"/>
                <a:cs typeface="Liberation Sans Narrow"/>
              </a:rPr>
              <a:t>vittime</a:t>
            </a:r>
            <a:endParaRPr sz="2000" dirty="0">
              <a:latin typeface="Liberation Sans Narrow"/>
              <a:cs typeface="Liberation Sans Narrow"/>
            </a:endParaRPr>
          </a:p>
          <a:p>
            <a:pPr marL="100330">
              <a:lnSpc>
                <a:spcPct val="100000"/>
              </a:lnSpc>
              <a:spcBef>
                <a:spcPts val="895"/>
              </a:spcBef>
            </a:pPr>
            <a:r>
              <a:rPr sz="2000" dirty="0">
                <a:latin typeface="Liberation Sans Narrow"/>
                <a:cs typeface="Liberation Sans Narrow"/>
              </a:rPr>
              <a:t>I </a:t>
            </a:r>
            <a:r>
              <a:rPr sz="2000" b="1" dirty="0">
                <a:latin typeface="Liberation Sans Narrow"/>
                <a:cs typeface="Liberation Sans Narrow"/>
              </a:rPr>
              <a:t>minori </a:t>
            </a:r>
            <a:r>
              <a:rPr sz="2000" b="1" spc="-5" dirty="0">
                <a:latin typeface="Liberation Sans Narrow"/>
                <a:cs typeface="Liberation Sans Narrow"/>
              </a:rPr>
              <a:t>con </a:t>
            </a:r>
            <a:r>
              <a:rPr lang="it-IT" sz="2000" b="1" spc="-5" dirty="0">
                <a:latin typeface="Liberation Sans Narrow"/>
                <a:cs typeface="Liberation Sans Narrow"/>
              </a:rPr>
              <a:t>disabilità </a:t>
            </a:r>
            <a:r>
              <a:rPr sz="2000" spc="-5" dirty="0" err="1">
                <a:latin typeface="Liberation Sans Narrow"/>
                <a:cs typeface="Liberation Sans Narrow"/>
              </a:rPr>
              <a:t>hanno</a:t>
            </a:r>
            <a:r>
              <a:rPr lang="it-IT" sz="2000" spc="-5" dirty="0">
                <a:latin typeface="Liberation Sans Narrow"/>
                <a:cs typeface="Liberation Sans Narrow"/>
              </a:rPr>
              <a:t> </a:t>
            </a:r>
            <a:r>
              <a:rPr sz="2000" spc="-5" dirty="0" err="1">
                <a:latin typeface="Liberation Sans Narrow"/>
                <a:cs typeface="Liberation Sans Narrow"/>
              </a:rPr>
              <a:t>il</a:t>
            </a:r>
            <a:r>
              <a:rPr sz="2000" spc="-5" dirty="0">
                <a:latin typeface="Liberation Sans Narrow"/>
                <a:cs typeface="Liberation Sans Narrow"/>
              </a:rPr>
              <a:t> </a:t>
            </a:r>
            <a:r>
              <a:rPr sz="2000" spc="-10" dirty="0">
                <a:latin typeface="Liberation Sans Narrow"/>
                <a:cs typeface="Liberation Sans Narrow"/>
              </a:rPr>
              <a:t>doppio </a:t>
            </a:r>
            <a:r>
              <a:rPr sz="2000" spc="-5" dirty="0">
                <a:latin typeface="Liberation Sans Narrow"/>
                <a:cs typeface="Liberation Sans Narrow"/>
              </a:rPr>
              <a:t>delle </a:t>
            </a:r>
            <a:r>
              <a:rPr sz="2000" spc="-10" dirty="0">
                <a:latin typeface="Liberation Sans Narrow"/>
                <a:cs typeface="Liberation Sans Narrow"/>
              </a:rPr>
              <a:t>probabilità </a:t>
            </a:r>
            <a:r>
              <a:rPr sz="2000" spc="-5" dirty="0">
                <a:latin typeface="Liberation Sans Narrow"/>
                <a:cs typeface="Liberation Sans Narrow"/>
              </a:rPr>
              <a:t>di essere </a:t>
            </a:r>
            <a:r>
              <a:rPr sz="2000" dirty="0">
                <a:latin typeface="Liberation Sans Narrow"/>
                <a:cs typeface="Liberation Sans Narrow"/>
              </a:rPr>
              <a:t>a</a:t>
            </a:r>
            <a:r>
              <a:rPr sz="2000" spc="260" dirty="0">
                <a:latin typeface="Liberation Sans Narrow"/>
                <a:cs typeface="Liberation Sans Narrow"/>
              </a:rPr>
              <a:t> </a:t>
            </a:r>
            <a:r>
              <a:rPr sz="2000" dirty="0">
                <a:latin typeface="Liberation Sans Narrow"/>
                <a:cs typeface="Liberation Sans Narrow"/>
              </a:rPr>
              <a:t>rischio</a:t>
            </a:r>
          </a:p>
          <a:p>
            <a:pPr marL="100330">
              <a:lnSpc>
                <a:spcPct val="100000"/>
              </a:lnSpc>
              <a:spcBef>
                <a:spcPts val="1440"/>
              </a:spcBef>
            </a:pPr>
            <a:r>
              <a:rPr sz="2000" b="1" spc="-5" dirty="0">
                <a:solidFill>
                  <a:srgbClr val="FF0000"/>
                </a:solidFill>
                <a:latin typeface="Liberation Sans Narrow"/>
                <a:cs typeface="Liberation Sans Narrow"/>
              </a:rPr>
              <a:t>2</a:t>
            </a:r>
            <a:r>
              <a:rPr lang="it-IT" sz="2000" b="1" spc="-5" dirty="0">
                <a:solidFill>
                  <a:srgbClr val="FF0000"/>
                </a:solidFill>
                <a:latin typeface="Liberation Sans Narrow"/>
                <a:cs typeface="Liberation Sans Narrow"/>
              </a:rPr>
              <a:t>/</a:t>
            </a:r>
            <a:r>
              <a:rPr sz="2000" b="1" spc="-5" dirty="0">
                <a:solidFill>
                  <a:srgbClr val="FF0000"/>
                </a:solidFill>
                <a:latin typeface="Liberation Sans Narrow"/>
                <a:cs typeface="Liberation Sans Narrow"/>
              </a:rPr>
              <a:t>3</a:t>
            </a:r>
            <a:r>
              <a:rPr lang="it-IT" sz="2000" b="1" spc="-5" dirty="0">
                <a:solidFill>
                  <a:srgbClr val="FF0000"/>
                </a:solidFill>
                <a:latin typeface="Liberation Sans Narrow"/>
                <a:cs typeface="Liberation Sans Narrow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Liberation Sans Narrow"/>
                <a:cs typeface="Liberation Sans Narrow"/>
              </a:rPr>
              <a:t>di tutti gli abusi avvengono nella </a:t>
            </a:r>
            <a:r>
              <a:rPr sz="2000" b="1" dirty="0">
                <a:solidFill>
                  <a:srgbClr val="FF0000"/>
                </a:solidFill>
                <a:latin typeface="Liberation Sans Narrow"/>
                <a:cs typeface="Liberation Sans Narrow"/>
              </a:rPr>
              <a:t>famiglia </a:t>
            </a:r>
            <a:r>
              <a:rPr sz="2000" b="1" spc="-5" dirty="0">
                <a:solidFill>
                  <a:srgbClr val="FF0000"/>
                </a:solidFill>
                <a:latin typeface="Liberation Sans Narrow"/>
                <a:cs typeface="Liberation Sans Narrow"/>
              </a:rPr>
              <a:t>(ambiente</a:t>
            </a:r>
            <a:r>
              <a:rPr sz="2000" b="1" spc="160" dirty="0">
                <a:solidFill>
                  <a:srgbClr val="FF0000"/>
                </a:solidFill>
                <a:latin typeface="Liberation Sans Narrow"/>
                <a:cs typeface="Liberation Sans Narrow"/>
              </a:rPr>
              <a:t> </a:t>
            </a:r>
            <a:r>
              <a:rPr sz="2000" b="1" dirty="0">
                <a:solidFill>
                  <a:srgbClr val="FF0000"/>
                </a:solidFill>
                <a:latin typeface="Liberation Sans Narrow"/>
                <a:cs typeface="Liberation Sans Narrow"/>
              </a:rPr>
              <a:t>familiare)!</a:t>
            </a:r>
            <a:endParaRPr sz="2000" dirty="0">
              <a:latin typeface="Liberation Sans Narrow"/>
              <a:cs typeface="Liberation Sans Narrow"/>
            </a:endParaRPr>
          </a:p>
          <a:p>
            <a:pPr marL="100330">
              <a:lnSpc>
                <a:spcPct val="100000"/>
              </a:lnSpc>
              <a:spcBef>
                <a:spcPts val="1510"/>
              </a:spcBef>
            </a:pPr>
            <a:r>
              <a:rPr sz="2000" spc="-5" dirty="0">
                <a:latin typeface="Liberation Sans Narrow"/>
                <a:cs typeface="Liberation Sans Narrow"/>
              </a:rPr>
              <a:t>Circa </a:t>
            </a:r>
            <a:r>
              <a:rPr sz="2000" spc="-5" dirty="0" err="1">
                <a:latin typeface="Liberation Sans Narrow"/>
                <a:cs typeface="Liberation Sans Narrow"/>
              </a:rPr>
              <a:t>il</a:t>
            </a:r>
            <a:r>
              <a:rPr sz="2000" spc="-5" dirty="0">
                <a:latin typeface="Liberation Sans Narrow"/>
                <a:cs typeface="Liberation Sans Narrow"/>
              </a:rPr>
              <a:t> </a:t>
            </a:r>
            <a:r>
              <a:rPr sz="2000" b="1" spc="-5" dirty="0">
                <a:latin typeface="Liberation Sans Narrow"/>
                <a:cs typeface="Liberation Sans Narrow"/>
              </a:rPr>
              <a:t>60</a:t>
            </a:r>
            <a:r>
              <a:rPr sz="2000" b="1" dirty="0">
                <a:latin typeface="Liberation Sans Narrow"/>
                <a:cs typeface="Liberation Sans Narrow"/>
              </a:rPr>
              <a:t>% </a:t>
            </a:r>
            <a:r>
              <a:rPr sz="2000" spc="-10" dirty="0">
                <a:latin typeface="Liberation Sans Narrow"/>
                <a:cs typeface="Liberation Sans Narrow"/>
              </a:rPr>
              <a:t>delle </a:t>
            </a:r>
            <a:r>
              <a:rPr sz="2000" spc="-5" dirty="0">
                <a:latin typeface="Liberation Sans Narrow"/>
                <a:cs typeface="Liberation Sans Narrow"/>
              </a:rPr>
              <a:t>vittime </a:t>
            </a:r>
            <a:r>
              <a:rPr sz="2000" spc="-10" dirty="0">
                <a:latin typeface="Liberation Sans Narrow"/>
                <a:cs typeface="Liberation Sans Narrow"/>
              </a:rPr>
              <a:t>soffre </a:t>
            </a:r>
            <a:r>
              <a:rPr sz="2000" spc="-5" dirty="0">
                <a:latin typeface="Liberation Sans Narrow"/>
                <a:cs typeface="Liberation Sans Narrow"/>
              </a:rPr>
              <a:t>di </a:t>
            </a:r>
            <a:r>
              <a:rPr sz="2000" b="1" dirty="0">
                <a:latin typeface="Liberation Sans Narrow"/>
                <a:cs typeface="Liberation Sans Narrow"/>
              </a:rPr>
              <a:t>disturbi </a:t>
            </a:r>
            <a:r>
              <a:rPr sz="2000" b="1" spc="-5" dirty="0">
                <a:latin typeface="Liberation Sans Narrow"/>
                <a:cs typeface="Liberation Sans Narrow"/>
              </a:rPr>
              <a:t>psico-fisici </a:t>
            </a:r>
            <a:r>
              <a:rPr sz="2000" b="1" dirty="0">
                <a:latin typeface="Liberation Sans Narrow"/>
                <a:cs typeface="Liberation Sans Narrow"/>
              </a:rPr>
              <a:t>per tutta </a:t>
            </a:r>
            <a:r>
              <a:rPr sz="2000" b="1" spc="-5" dirty="0">
                <a:latin typeface="Liberation Sans Narrow"/>
                <a:cs typeface="Liberation Sans Narrow"/>
              </a:rPr>
              <a:t>la</a:t>
            </a:r>
            <a:r>
              <a:rPr sz="2000" b="1" spc="160" dirty="0">
                <a:latin typeface="Liberation Sans Narrow"/>
                <a:cs typeface="Liberation Sans Narrow"/>
              </a:rPr>
              <a:t> </a:t>
            </a:r>
            <a:r>
              <a:rPr sz="2000" b="1" spc="-5" dirty="0">
                <a:latin typeface="Liberation Sans Narrow"/>
                <a:cs typeface="Liberation Sans Narrow"/>
              </a:rPr>
              <a:t>vita!</a:t>
            </a:r>
            <a:endParaRPr sz="2000" dirty="0">
              <a:latin typeface="Liberation Sans Narrow"/>
              <a:cs typeface="Liberation Sans Narrow"/>
            </a:endParaRPr>
          </a:p>
          <a:p>
            <a:pPr marL="100330">
              <a:lnSpc>
                <a:spcPct val="100000"/>
              </a:lnSpc>
            </a:pPr>
            <a:r>
              <a:rPr sz="2000" b="1" spc="-5" dirty="0">
                <a:latin typeface="Liberation Sans Narrow"/>
                <a:cs typeface="Liberation Sans Narrow"/>
              </a:rPr>
              <a:t>30% </a:t>
            </a:r>
            <a:r>
              <a:rPr sz="2000" spc="-5" dirty="0">
                <a:latin typeface="Liberation Sans Narrow"/>
                <a:cs typeface="Liberation Sans Narrow"/>
              </a:rPr>
              <a:t>di tutte le vittime </a:t>
            </a:r>
            <a:r>
              <a:rPr sz="2000" dirty="0">
                <a:latin typeface="Liberation Sans Narrow"/>
                <a:cs typeface="Liberation Sans Narrow"/>
              </a:rPr>
              <a:t>rischia a </a:t>
            </a:r>
            <a:r>
              <a:rPr sz="2000" spc="-5" dirty="0">
                <a:latin typeface="Liberation Sans Narrow"/>
                <a:cs typeface="Liberation Sans Narrow"/>
              </a:rPr>
              <a:t>sua volta di diventare un</a:t>
            </a:r>
            <a:r>
              <a:rPr sz="2000" spc="180" dirty="0">
                <a:latin typeface="Liberation Sans Narrow"/>
                <a:cs typeface="Liberation Sans Narrow"/>
              </a:rPr>
              <a:t> </a:t>
            </a:r>
            <a:r>
              <a:rPr sz="2000" b="1" spc="-5" dirty="0">
                <a:latin typeface="Liberation Sans Narrow"/>
                <a:cs typeface="Liberation Sans Narrow"/>
              </a:rPr>
              <a:t>abusatore!</a:t>
            </a:r>
            <a:endParaRPr sz="2000" dirty="0">
              <a:latin typeface="Liberation Sans Narrow"/>
              <a:cs typeface="Liberation Sans Narrow"/>
            </a:endParaRPr>
          </a:p>
          <a:p>
            <a:pPr marL="1797050" marR="506730" indent="-1006475" algn="ctr">
              <a:lnSpc>
                <a:spcPct val="100000"/>
              </a:lnSpc>
              <a:spcBef>
                <a:spcPts val="1814"/>
              </a:spcBef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Non tutti gli abusi sessuali subiti hanno </a:t>
            </a:r>
            <a:r>
              <a:rPr sz="2000" b="1" dirty="0" err="1">
                <a:solidFill>
                  <a:srgbClr val="C00000"/>
                </a:solidFill>
                <a:latin typeface="Arial"/>
                <a:cs typeface="Arial"/>
              </a:rPr>
              <a:t>rilevanza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 err="1">
                <a:solidFill>
                  <a:srgbClr val="C00000"/>
                </a:solidFill>
                <a:latin typeface="Arial"/>
                <a:cs typeface="Arial"/>
              </a:rPr>
              <a:t>penale</a:t>
            </a:r>
            <a:endParaRPr lang="it-IT" sz="20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797050" marR="506730" indent="-1006475" algn="ctr">
              <a:lnSpc>
                <a:spcPct val="100000"/>
              </a:lnSpc>
              <a:spcBef>
                <a:spcPts val="1814"/>
              </a:spcBef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 ma </a:t>
            </a:r>
            <a:r>
              <a:rPr sz="2000" b="1" i="1" dirty="0" err="1">
                <a:solidFill>
                  <a:srgbClr val="C00000"/>
                </a:solidFill>
                <a:latin typeface="Trebuchet MS"/>
                <a:cs typeface="Trebuchet MS"/>
              </a:rPr>
              <a:t>sempre</a:t>
            </a:r>
            <a:r>
              <a:rPr sz="2000" b="1" i="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lang="it-IT" sz="2000" b="1" dirty="0">
                <a:solidFill>
                  <a:srgbClr val="C00000"/>
                </a:solidFill>
                <a:latin typeface="Trebuchet MS"/>
                <a:cs typeface="Trebuchet MS"/>
              </a:rPr>
              <a:t>hanno</a:t>
            </a:r>
            <a:r>
              <a:rPr lang="it-IT" sz="2000" b="1" i="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000" b="1" i="1" dirty="0" err="1">
                <a:solidFill>
                  <a:srgbClr val="C00000"/>
                </a:solidFill>
                <a:latin typeface="Arial"/>
                <a:cs typeface="Arial"/>
              </a:rPr>
              <a:t>conseguenze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 per la persona!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32269" y="1196759"/>
            <a:ext cx="2411729" cy="897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38"/>
          <p:cNvSpPr/>
          <p:nvPr/>
        </p:nvSpPr>
        <p:spPr>
          <a:xfrm>
            <a:off x="6282689" y="2942324"/>
            <a:ext cx="2659379" cy="16443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lIns="3600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8148" y="237870"/>
            <a:ext cx="24860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Dati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concreti</a:t>
            </a:r>
          </a:p>
        </p:txBody>
      </p:sp>
      <p:sp>
        <p:nvSpPr>
          <p:cNvPr id="3" name="object 3"/>
          <p:cNvSpPr/>
          <p:nvPr/>
        </p:nvSpPr>
        <p:spPr>
          <a:xfrm>
            <a:off x="199288" y="1043939"/>
            <a:ext cx="2890901" cy="17294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8327" y="2851404"/>
            <a:ext cx="2795016" cy="1824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3311" y="2934081"/>
            <a:ext cx="2541828" cy="15138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5745">
              <a:lnSpc>
                <a:spcPts val="2280"/>
              </a:lnSpc>
              <a:spcBef>
                <a:spcPts val="105"/>
              </a:spcBef>
            </a:pPr>
            <a:r>
              <a:rPr sz="1600" b="1" spc="-150" dirty="0">
                <a:solidFill>
                  <a:srgbClr val="FFFFFF"/>
                </a:solidFill>
                <a:latin typeface="Verdana"/>
                <a:cs typeface="Verdana"/>
              </a:rPr>
              <a:t>1 </a:t>
            </a:r>
            <a:r>
              <a:rPr lang="it-IT" sz="1600" b="1" spc="-150" dirty="0">
                <a:solidFill>
                  <a:srgbClr val="FFFFFF"/>
                </a:solidFill>
                <a:latin typeface="Verdana"/>
                <a:cs typeface="Verdana"/>
              </a:rPr>
              <a:t>ragazza </a:t>
            </a:r>
            <a:r>
              <a:rPr sz="1600" b="1" spc="-150" dirty="0" err="1">
                <a:solidFill>
                  <a:srgbClr val="FFFFFF"/>
                </a:solidFill>
                <a:latin typeface="Verdana"/>
                <a:cs typeface="Verdana"/>
              </a:rPr>
              <a:t>su</a:t>
            </a:r>
            <a:r>
              <a:rPr lang="it-IT" sz="160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50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lang="it-IT" sz="160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5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lang="it-IT" sz="160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</a:p>
          <a:p>
            <a:pPr marL="245745">
              <a:lnSpc>
                <a:spcPts val="2280"/>
              </a:lnSpc>
              <a:spcBef>
                <a:spcPts val="105"/>
              </a:spcBef>
            </a:pPr>
            <a:r>
              <a:rPr lang="it-IT" sz="1600" b="1" spc="-150" dirty="0">
                <a:solidFill>
                  <a:srgbClr val="FFFFFF"/>
                </a:solidFill>
                <a:latin typeface="Verdana"/>
                <a:cs typeface="Verdana"/>
              </a:rPr>
              <a:t>1 ragazzo su 20 </a:t>
            </a:r>
            <a:r>
              <a:rPr sz="1600" b="1" spc="-150" dirty="0">
                <a:solidFill>
                  <a:srgbClr val="FFFFFF"/>
                </a:solidFill>
                <a:latin typeface="Verdana"/>
                <a:cs typeface="Verdana"/>
              </a:rPr>
              <a:t>è</a:t>
            </a:r>
            <a:r>
              <a:rPr lang="it-IT" sz="160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50" dirty="0" err="1">
                <a:solidFill>
                  <a:srgbClr val="FFFFFF"/>
                </a:solidFill>
                <a:latin typeface="Verdana"/>
                <a:cs typeface="Verdana"/>
              </a:rPr>
              <a:t>vittima</a:t>
            </a:r>
            <a:r>
              <a:rPr lang="it-IT" sz="160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50" dirty="0">
                <a:solidFill>
                  <a:srgbClr val="FFFFFF"/>
                </a:solidFill>
                <a:latin typeface="Verdana"/>
                <a:cs typeface="Verdana"/>
              </a:rPr>
              <a:t>di </a:t>
            </a:r>
            <a:r>
              <a:rPr sz="1600" b="1" spc="-150" dirty="0" err="1">
                <a:solidFill>
                  <a:srgbClr val="FFFFFF"/>
                </a:solidFill>
                <a:latin typeface="Verdana"/>
                <a:cs typeface="Verdana"/>
              </a:rPr>
              <a:t>abuso</a:t>
            </a:r>
            <a:r>
              <a:rPr sz="160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it-IT" sz="1600" b="1" spc="-15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600" b="1" spc="-150" dirty="0" err="1">
                <a:solidFill>
                  <a:srgbClr val="FFFFFF"/>
                </a:solidFill>
                <a:latin typeface="Verdana"/>
                <a:cs typeface="Verdana"/>
              </a:rPr>
              <a:t>essuale</a:t>
            </a:r>
            <a:r>
              <a:rPr lang="it-IT" sz="160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</a:p>
          <a:p>
            <a:pPr marL="245745">
              <a:lnSpc>
                <a:spcPts val="2280"/>
              </a:lnSpc>
              <a:spcBef>
                <a:spcPts val="105"/>
              </a:spcBef>
            </a:pPr>
            <a:r>
              <a:rPr lang="it-IT" sz="1600" b="1" spc="-150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600" b="1" spc="-150" dirty="0" err="1">
                <a:solidFill>
                  <a:srgbClr val="FFFFFF"/>
                </a:solidFill>
                <a:latin typeface="Verdana"/>
                <a:cs typeface="Verdana"/>
              </a:rPr>
              <a:t>statistiche</a:t>
            </a:r>
            <a:r>
              <a:rPr lang="it-IT" sz="160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50" dirty="0">
                <a:solidFill>
                  <a:srgbClr val="FFFFFF"/>
                </a:solidFill>
                <a:latin typeface="Verdana"/>
                <a:cs typeface="Verdana"/>
              </a:rPr>
              <a:t>USA</a:t>
            </a:r>
            <a:r>
              <a:rPr lang="it-IT" sz="1600" b="1" spc="-150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1600" spc="-150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66431" y="2923032"/>
            <a:ext cx="345948" cy="516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10143" y="2923032"/>
            <a:ext cx="345948" cy="516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57388" y="3197351"/>
            <a:ext cx="345948" cy="516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92440" y="3197351"/>
            <a:ext cx="347472" cy="516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55180" y="3471671"/>
            <a:ext cx="342900" cy="5166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9663" y="4898135"/>
            <a:ext cx="2570988" cy="16992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22903" y="2891027"/>
            <a:ext cx="2590800" cy="17007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531107" y="2965343"/>
            <a:ext cx="2306701" cy="1466427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95"/>
              </a:spcBef>
            </a:pPr>
            <a:r>
              <a:rPr lang="it-IT" b="1" spc="-150" dirty="0">
                <a:solidFill>
                  <a:srgbClr val="C00000"/>
                </a:solidFill>
                <a:latin typeface="Verdana"/>
                <a:cs typeface="Verdana"/>
              </a:rPr>
              <a:t>3 adolescenti su 4 </a:t>
            </a:r>
            <a:r>
              <a:rPr b="1" spc="-150" dirty="0" err="1">
                <a:solidFill>
                  <a:srgbClr val="C00000"/>
                </a:solidFill>
                <a:latin typeface="Verdana"/>
                <a:cs typeface="Verdana"/>
              </a:rPr>
              <a:t>sono</a:t>
            </a:r>
            <a:r>
              <a:rPr lang="it-IT" b="1" spc="-15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b="1" spc="-150" dirty="0" err="1">
                <a:solidFill>
                  <a:srgbClr val="C00000"/>
                </a:solidFill>
                <a:latin typeface="Verdana"/>
                <a:cs typeface="Verdana"/>
              </a:rPr>
              <a:t>stati</a:t>
            </a:r>
            <a:r>
              <a:rPr b="1" spc="-15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it-IT" b="1" spc="-15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b="1" spc="-150" dirty="0" err="1">
                <a:solidFill>
                  <a:srgbClr val="C00000"/>
                </a:solidFill>
                <a:latin typeface="Verdana"/>
                <a:cs typeface="Verdana"/>
              </a:rPr>
              <a:t>abusati</a:t>
            </a:r>
            <a:r>
              <a:rPr b="1" spc="-150" dirty="0">
                <a:solidFill>
                  <a:srgbClr val="C00000"/>
                </a:solidFill>
                <a:latin typeface="Verdana"/>
                <a:cs typeface="Verdana"/>
              </a:rPr>
              <a:t>  </a:t>
            </a:r>
            <a:r>
              <a:rPr b="1" spc="-150" dirty="0" err="1">
                <a:solidFill>
                  <a:srgbClr val="C00000"/>
                </a:solidFill>
                <a:latin typeface="Verdana"/>
                <a:cs typeface="Verdana"/>
              </a:rPr>
              <a:t>sessualmente</a:t>
            </a:r>
            <a:r>
              <a:rPr b="1" spc="-150" dirty="0">
                <a:solidFill>
                  <a:srgbClr val="C00000"/>
                </a:solidFill>
                <a:latin typeface="Verdana"/>
                <a:cs typeface="Verdana"/>
              </a:rPr>
              <a:t>  da</a:t>
            </a:r>
            <a:r>
              <a:rPr lang="it-IT" b="1" spc="-15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b="1" spc="-15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b="1" spc="-150" dirty="0" err="1">
                <a:solidFill>
                  <a:srgbClr val="C00000"/>
                </a:solidFill>
                <a:latin typeface="Verdana"/>
                <a:cs typeface="Verdana"/>
              </a:rPr>
              <a:t>una</a:t>
            </a:r>
            <a:r>
              <a:rPr b="1" spc="-15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it-IT" b="1" spc="-15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b="1" spc="-150" dirty="0">
                <a:solidFill>
                  <a:srgbClr val="C00000"/>
                </a:solidFill>
                <a:latin typeface="Verdana"/>
                <a:cs typeface="Verdana"/>
              </a:rPr>
              <a:t>persona</a:t>
            </a:r>
            <a:r>
              <a:rPr lang="it-IT" spc="-150" dirty="0">
                <a:latin typeface="Verdana"/>
                <a:cs typeface="Verdana"/>
              </a:rPr>
              <a:t> </a:t>
            </a:r>
            <a:r>
              <a:rPr lang="it-IT" b="1" spc="-150" dirty="0">
                <a:solidFill>
                  <a:srgbClr val="C00000"/>
                </a:solidFill>
                <a:latin typeface="Verdana"/>
                <a:cs typeface="Verdana"/>
              </a:rPr>
              <a:t>c</a:t>
            </a:r>
            <a:r>
              <a:rPr b="1" spc="-150" dirty="0">
                <a:solidFill>
                  <a:srgbClr val="C00000"/>
                </a:solidFill>
                <a:latin typeface="Verdana"/>
                <a:cs typeface="Verdana"/>
              </a:rPr>
              <a:t>he</a:t>
            </a:r>
            <a:r>
              <a:rPr lang="it-IT" b="1" spc="-15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b="1" spc="-150" dirty="0" err="1">
                <a:solidFill>
                  <a:srgbClr val="C00000"/>
                </a:solidFill>
                <a:latin typeface="Verdana"/>
                <a:cs typeface="Verdana"/>
              </a:rPr>
              <a:t>conoscevano</a:t>
            </a:r>
            <a:r>
              <a:rPr lang="it-IT" b="1" spc="-15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b="1" spc="-150" dirty="0">
                <a:solidFill>
                  <a:srgbClr val="C00000"/>
                </a:solidFill>
                <a:latin typeface="Verdana"/>
                <a:cs typeface="Verdana"/>
              </a:rPr>
              <a:t>bene</a:t>
            </a:r>
            <a:endParaRPr spc="-150" dirty="0">
              <a:latin typeface="Verdana"/>
              <a:cs typeface="Verdan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290308" y="1022034"/>
            <a:ext cx="2659379" cy="16443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388608" y="1118328"/>
            <a:ext cx="2491740" cy="132856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-3810" algn="ctr">
              <a:lnSpc>
                <a:spcPct val="90000"/>
              </a:lnSpc>
              <a:spcBef>
                <a:spcPts val="340"/>
              </a:spcBef>
            </a:pPr>
            <a:r>
              <a:rPr b="1" spc="-150" dirty="0">
                <a:solidFill>
                  <a:srgbClr val="FFFFFF"/>
                </a:solidFill>
                <a:latin typeface="Verdana"/>
                <a:cs typeface="Verdana"/>
              </a:rPr>
              <a:t>Stati Uniti: </a:t>
            </a:r>
            <a:r>
              <a:rPr lang="it-IT" b="1" spc="-15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b="1" spc="-150" dirty="0">
                <a:solidFill>
                  <a:srgbClr val="FFFFFF"/>
                </a:solidFill>
                <a:latin typeface="Verdana"/>
                <a:cs typeface="Verdana"/>
              </a:rPr>
              <a:t> un</a:t>
            </a:r>
            <a:r>
              <a:rPr lang="it-IT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spc="-150" dirty="0">
                <a:solidFill>
                  <a:srgbClr val="FFFFFF"/>
                </a:solidFill>
                <a:latin typeface="Verdana"/>
                <a:cs typeface="Verdana"/>
              </a:rPr>
              <a:t>anno</a:t>
            </a:r>
            <a:r>
              <a:rPr lang="it-IT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spc="-150" dirty="0" err="1">
                <a:solidFill>
                  <a:srgbClr val="FFFFFF"/>
                </a:solidFill>
                <a:latin typeface="Verdana"/>
                <a:cs typeface="Verdana"/>
              </a:rPr>
              <a:t>il</a:t>
            </a:r>
            <a:r>
              <a:rPr b="1" spc="-150" dirty="0">
                <a:solidFill>
                  <a:srgbClr val="FFFFFF"/>
                </a:solidFill>
                <a:latin typeface="Verdana"/>
                <a:cs typeface="Verdana"/>
              </a:rPr>
              <a:t> 16%  dei giovani </a:t>
            </a:r>
            <a:r>
              <a:rPr b="1" spc="-150" dirty="0" err="1">
                <a:solidFill>
                  <a:srgbClr val="FFFFFF"/>
                </a:solidFill>
                <a:latin typeface="Verdana"/>
                <a:cs typeface="Verdana"/>
              </a:rPr>
              <a:t>tra</a:t>
            </a:r>
            <a:r>
              <a:rPr b="1" spc="-150" dirty="0">
                <a:solidFill>
                  <a:srgbClr val="FFFFFF"/>
                </a:solidFill>
                <a:latin typeface="Verdana"/>
                <a:cs typeface="Verdana"/>
              </a:rPr>
              <a:t> 14</a:t>
            </a:r>
            <a:r>
              <a:rPr lang="it-IT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spc="-15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lang="it-IT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spc="-150" dirty="0">
                <a:solidFill>
                  <a:srgbClr val="FFFFFF"/>
                </a:solidFill>
                <a:latin typeface="Verdana"/>
                <a:cs typeface="Verdana"/>
              </a:rPr>
              <a:t>17 </a:t>
            </a:r>
            <a:r>
              <a:rPr b="1" spc="-150" dirty="0" err="1">
                <a:solidFill>
                  <a:srgbClr val="FFFFFF"/>
                </a:solidFill>
                <a:latin typeface="Verdana"/>
                <a:cs typeface="Verdana"/>
              </a:rPr>
              <a:t>anni</a:t>
            </a:r>
            <a:r>
              <a:rPr b="1" spc="-150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endParaRPr lang="it-IT" b="1" spc="-150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12700" marR="5080" indent="-3810" algn="ctr">
              <a:lnSpc>
                <a:spcPct val="90000"/>
              </a:lnSpc>
              <a:spcBef>
                <a:spcPts val="340"/>
              </a:spcBef>
            </a:pPr>
            <a:r>
              <a:rPr lang="it-IT" b="1" spc="-150" dirty="0">
                <a:solidFill>
                  <a:srgbClr val="FFFFFF"/>
                </a:solidFill>
                <a:latin typeface="Verdana"/>
                <a:cs typeface="Verdana"/>
              </a:rPr>
              <a:t>è </a:t>
            </a:r>
            <a:r>
              <a:rPr b="1" spc="-150" dirty="0" err="1">
                <a:solidFill>
                  <a:srgbClr val="FFFFFF"/>
                </a:solidFill>
                <a:latin typeface="Verdana"/>
                <a:cs typeface="Verdana"/>
              </a:rPr>
              <a:t>abusato</a:t>
            </a:r>
            <a:r>
              <a:rPr b="1" spc="-150" dirty="0">
                <a:solidFill>
                  <a:srgbClr val="FFFFFF"/>
                </a:solidFill>
                <a:latin typeface="Verdana"/>
                <a:cs typeface="Verdana"/>
              </a:rPr>
              <a:t>  sessualmente</a:t>
            </a:r>
            <a:endParaRPr spc="-150" dirty="0">
              <a:latin typeface="Verdana"/>
              <a:cs typeface="Verdan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337559" y="1082039"/>
            <a:ext cx="2709672" cy="16443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388804" y="1248629"/>
            <a:ext cx="2658998" cy="1258678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900" b="1" spc="-150" dirty="0">
                <a:solidFill>
                  <a:schemeClr val="bg1"/>
                </a:solidFill>
                <a:latin typeface="Verdana"/>
                <a:cs typeface="Verdana"/>
              </a:rPr>
              <a:t>UE</a:t>
            </a:r>
            <a:r>
              <a:rPr lang="it-IT" sz="1900" b="1" spc="-15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900" b="1" spc="-150" dirty="0" err="1">
                <a:solidFill>
                  <a:schemeClr val="bg1"/>
                </a:solidFill>
                <a:latin typeface="Verdana"/>
                <a:cs typeface="Verdana"/>
              </a:rPr>
              <a:t>statistiche</a:t>
            </a:r>
            <a:r>
              <a:rPr sz="1900" b="1" spc="-15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900" b="1" spc="-150" dirty="0" err="1">
                <a:solidFill>
                  <a:schemeClr val="bg1"/>
                </a:solidFill>
                <a:latin typeface="Verdana"/>
                <a:cs typeface="Verdana"/>
              </a:rPr>
              <a:t>ufficiali</a:t>
            </a:r>
            <a:r>
              <a:rPr sz="1900" b="1" spc="-150" dirty="0">
                <a:solidFill>
                  <a:schemeClr val="bg1"/>
                </a:solidFill>
                <a:latin typeface="Verdana"/>
                <a:cs typeface="Verdana"/>
              </a:rPr>
              <a:t>:</a:t>
            </a:r>
            <a:r>
              <a:rPr lang="it-IT" sz="1900" spc="-15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900" b="1" spc="-150" dirty="0">
                <a:solidFill>
                  <a:schemeClr val="bg1"/>
                </a:solidFill>
                <a:latin typeface="Verdana"/>
                <a:cs typeface="Verdana"/>
              </a:rPr>
              <a:t>1 bambino</a:t>
            </a:r>
            <a:r>
              <a:rPr lang="it-IT" sz="1900" b="1" spc="-150" dirty="0">
                <a:solidFill>
                  <a:schemeClr val="bg1"/>
                </a:solidFill>
                <a:latin typeface="Verdana"/>
                <a:cs typeface="Verdana"/>
              </a:rPr>
              <a:t> su </a:t>
            </a:r>
            <a:r>
              <a:rPr sz="1900" b="1" spc="-150" dirty="0">
                <a:solidFill>
                  <a:schemeClr val="bg1"/>
                </a:solidFill>
                <a:latin typeface="Verdana"/>
                <a:cs typeface="Verdana"/>
              </a:rPr>
              <a:t>5</a:t>
            </a:r>
            <a:r>
              <a:rPr lang="it-IT" sz="1900" b="1" spc="-15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900" b="1" spc="-150" dirty="0">
                <a:solidFill>
                  <a:schemeClr val="bg1"/>
                </a:solidFill>
                <a:latin typeface="Verdana"/>
                <a:cs typeface="Verdana"/>
              </a:rPr>
              <a:t>ha sub</a:t>
            </a:r>
            <a:r>
              <a:rPr lang="it-IT" sz="1900" b="1" spc="-150" dirty="0">
                <a:solidFill>
                  <a:schemeClr val="bg1"/>
                </a:solidFill>
                <a:latin typeface="Verdana"/>
                <a:cs typeface="Verdana"/>
              </a:rPr>
              <a:t>ì</a:t>
            </a:r>
            <a:r>
              <a:rPr sz="1900" b="1" spc="-150" dirty="0">
                <a:solidFill>
                  <a:schemeClr val="bg1"/>
                </a:solidFill>
                <a:latin typeface="Verdana"/>
                <a:cs typeface="Verdana"/>
              </a:rPr>
              <a:t>to</a:t>
            </a:r>
            <a:r>
              <a:rPr lang="it-IT" sz="1900" b="1" spc="-15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900" b="1" spc="-150" dirty="0" err="1">
                <a:solidFill>
                  <a:schemeClr val="bg1"/>
                </a:solidFill>
                <a:latin typeface="Verdana"/>
                <a:cs typeface="Verdana"/>
              </a:rPr>
              <a:t>abus</a:t>
            </a:r>
            <a:r>
              <a:rPr lang="it-IT" sz="1900" b="1" spc="-150" dirty="0">
                <a:solidFill>
                  <a:schemeClr val="bg1"/>
                </a:solidFill>
                <a:latin typeface="Verdana"/>
                <a:cs typeface="Verdana"/>
              </a:rPr>
              <a:t>i </a:t>
            </a:r>
            <a:r>
              <a:rPr sz="1900" b="1" spc="-150" dirty="0" err="1">
                <a:solidFill>
                  <a:schemeClr val="bg1"/>
                </a:solidFill>
                <a:latin typeface="Verdana"/>
                <a:cs typeface="Verdana"/>
              </a:rPr>
              <a:t>sessual</a:t>
            </a:r>
            <a:r>
              <a:rPr lang="it-IT" sz="1900" b="1" spc="-150" dirty="0">
                <a:solidFill>
                  <a:schemeClr val="bg1"/>
                </a:solidFill>
                <a:latin typeface="Verdana"/>
                <a:cs typeface="Verdana"/>
              </a:rPr>
              <a:t>i </a:t>
            </a:r>
            <a:r>
              <a:rPr sz="1900" b="1" spc="-150" dirty="0">
                <a:solidFill>
                  <a:schemeClr val="bg1"/>
                </a:solidFill>
                <a:latin typeface="Verdana"/>
                <a:cs typeface="Verdana"/>
              </a:rPr>
              <a:t>prima</a:t>
            </a:r>
            <a:r>
              <a:rPr lang="it-IT" sz="1900" b="1" spc="-150" dirty="0">
                <a:solidFill>
                  <a:schemeClr val="bg1"/>
                </a:solidFill>
                <a:latin typeface="Verdana"/>
                <a:cs typeface="Verdana"/>
              </a:rPr>
              <a:t> dei 18 anni</a:t>
            </a:r>
            <a:endParaRPr sz="1900" spc="-15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335457" y="4849035"/>
            <a:ext cx="2767584" cy="181541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516243" y="5016454"/>
            <a:ext cx="2364105" cy="1532727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33045" indent="-187960">
              <a:lnSpc>
                <a:spcPct val="100000"/>
              </a:lnSpc>
              <a:spcBef>
                <a:spcPts val="700"/>
              </a:spcBef>
            </a:pPr>
            <a:r>
              <a:rPr sz="1600" b="1" spc="-150" dirty="0">
                <a:solidFill>
                  <a:schemeClr val="bg1"/>
                </a:solidFill>
                <a:latin typeface="Verdana"/>
                <a:cs typeface="Verdana"/>
              </a:rPr>
              <a:t>20% </a:t>
            </a:r>
            <a:r>
              <a:rPr sz="1600" b="1" spc="-150" dirty="0" err="1">
                <a:solidFill>
                  <a:schemeClr val="bg1"/>
                </a:solidFill>
                <a:latin typeface="Verdana"/>
                <a:cs typeface="Verdana"/>
              </a:rPr>
              <a:t>delle</a:t>
            </a:r>
            <a:r>
              <a:rPr lang="it-IT" sz="1600" b="1" spc="-15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600" b="1" spc="-150" dirty="0" err="1">
                <a:solidFill>
                  <a:schemeClr val="bg1"/>
                </a:solidFill>
                <a:latin typeface="Verdana"/>
                <a:cs typeface="Verdana"/>
              </a:rPr>
              <a:t>donne</a:t>
            </a:r>
            <a:r>
              <a:rPr lang="it-IT" sz="1600" b="1" spc="-15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600" b="1" spc="-150" dirty="0" err="1">
                <a:solidFill>
                  <a:schemeClr val="bg1"/>
                </a:solidFill>
                <a:latin typeface="Verdana"/>
                <a:cs typeface="Verdana"/>
              </a:rPr>
              <a:t>adulte</a:t>
            </a:r>
            <a:endParaRPr sz="1600" spc="-15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12700" marR="5080" algn="ctr">
              <a:lnSpc>
                <a:spcPct val="90000"/>
              </a:lnSpc>
              <a:spcBef>
                <a:spcPts val="840"/>
              </a:spcBef>
            </a:pPr>
            <a:r>
              <a:rPr sz="1600" b="1" spc="-150" dirty="0">
                <a:solidFill>
                  <a:schemeClr val="bg1"/>
                </a:solidFill>
                <a:latin typeface="Verdana"/>
                <a:cs typeface="Verdana"/>
              </a:rPr>
              <a:t>5-10% degli uomini  </a:t>
            </a:r>
            <a:r>
              <a:rPr sz="1600" b="1" spc="-150" dirty="0" err="1">
                <a:solidFill>
                  <a:schemeClr val="bg1"/>
                </a:solidFill>
                <a:latin typeface="Verdana"/>
                <a:cs typeface="Verdana"/>
              </a:rPr>
              <a:t>adulti</a:t>
            </a:r>
            <a:r>
              <a:rPr sz="1600" b="1" spc="-15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600" b="1" spc="-150" dirty="0" err="1">
                <a:solidFill>
                  <a:schemeClr val="bg1"/>
                </a:solidFill>
                <a:latin typeface="Verdana"/>
                <a:cs typeface="Verdana"/>
              </a:rPr>
              <a:t>ricorda</a:t>
            </a:r>
            <a:r>
              <a:rPr lang="it-IT" sz="1600" b="1" spc="-15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600" b="1" spc="-150" dirty="0">
                <a:solidFill>
                  <a:schemeClr val="bg1"/>
                </a:solidFill>
                <a:latin typeface="Verdana"/>
                <a:cs typeface="Verdana"/>
              </a:rPr>
              <a:t>di aver  </a:t>
            </a:r>
            <a:r>
              <a:rPr sz="1600" b="1" spc="-150" dirty="0" err="1">
                <a:solidFill>
                  <a:schemeClr val="bg1"/>
                </a:solidFill>
                <a:latin typeface="Verdana"/>
                <a:cs typeface="Verdana"/>
              </a:rPr>
              <a:t>vissuto</a:t>
            </a:r>
            <a:r>
              <a:rPr lang="it-IT" sz="1600" b="1" spc="-15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600" b="1" spc="-150" dirty="0" err="1">
                <a:solidFill>
                  <a:schemeClr val="bg1"/>
                </a:solidFill>
                <a:latin typeface="Verdana"/>
                <a:cs typeface="Verdana"/>
              </a:rPr>
              <a:t>soprusi</a:t>
            </a:r>
            <a:r>
              <a:rPr sz="1600" b="1" spc="-150" dirty="0">
                <a:solidFill>
                  <a:schemeClr val="bg1"/>
                </a:solidFill>
                <a:latin typeface="Verdana"/>
                <a:cs typeface="Verdana"/>
              </a:rPr>
              <a:t> sessuali  nell’infanzia</a:t>
            </a:r>
            <a:endParaRPr sz="1600" spc="-15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R="298450" algn="r">
              <a:lnSpc>
                <a:spcPct val="100000"/>
              </a:lnSpc>
              <a:spcBef>
                <a:spcPts val="320"/>
              </a:spcBef>
            </a:pPr>
            <a:r>
              <a:rPr sz="1100" spc="-5" dirty="0">
                <a:solidFill>
                  <a:srgbClr val="888888"/>
                </a:solidFill>
                <a:latin typeface="Arial"/>
                <a:cs typeface="Arial"/>
              </a:rPr>
              <a:t>16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467100" y="4901184"/>
            <a:ext cx="2697479" cy="17632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752355" y="4929179"/>
            <a:ext cx="2274316" cy="14055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332740">
              <a:lnSpc>
                <a:spcPct val="125000"/>
              </a:lnSpc>
              <a:spcBef>
                <a:spcPts val="100"/>
              </a:spcBef>
            </a:pPr>
            <a:r>
              <a:rPr lang="it-IT" b="1" spc="-150" dirty="0">
                <a:solidFill>
                  <a:schemeClr val="bg1"/>
                </a:solidFill>
                <a:latin typeface="Verdana"/>
                <a:cs typeface="Verdana"/>
              </a:rPr>
              <a:t>Tra i 7 e i 13 anni  i</a:t>
            </a:r>
            <a:r>
              <a:rPr b="1" spc="-150" dirty="0">
                <a:solidFill>
                  <a:schemeClr val="bg1"/>
                </a:solidFill>
                <a:latin typeface="Verdana"/>
                <a:cs typeface="Verdana"/>
              </a:rPr>
              <a:t> bambini </a:t>
            </a:r>
            <a:r>
              <a:rPr b="1" spc="-150" dirty="0" err="1">
                <a:solidFill>
                  <a:schemeClr val="bg1"/>
                </a:solidFill>
                <a:latin typeface="Verdana"/>
                <a:cs typeface="Verdana"/>
              </a:rPr>
              <a:t>sono</a:t>
            </a:r>
            <a:r>
              <a:rPr b="1" spc="-150" dirty="0">
                <a:solidFill>
                  <a:schemeClr val="bg1"/>
                </a:solidFill>
                <a:latin typeface="Verdana"/>
                <a:cs typeface="Verdana"/>
              </a:rPr>
              <a:t>  </a:t>
            </a:r>
            <a:r>
              <a:rPr b="1" spc="-150" dirty="0" err="1">
                <a:solidFill>
                  <a:schemeClr val="bg1"/>
                </a:solidFill>
                <a:latin typeface="Verdana"/>
                <a:cs typeface="Verdana"/>
              </a:rPr>
              <a:t>più</a:t>
            </a:r>
            <a:r>
              <a:rPr lang="it-IT" b="1" spc="-15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b="1" spc="-150" dirty="0" err="1">
                <a:solidFill>
                  <a:schemeClr val="bg1"/>
                </a:solidFill>
                <a:latin typeface="Verdana"/>
                <a:cs typeface="Verdana"/>
              </a:rPr>
              <a:t>vulnerabili</a:t>
            </a:r>
            <a:endParaRPr spc="-15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119380">
              <a:lnSpc>
                <a:spcPct val="100000"/>
              </a:lnSpc>
              <a:spcBef>
                <a:spcPts val="600"/>
              </a:spcBef>
            </a:pPr>
            <a:r>
              <a:rPr b="1" spc="-150" dirty="0" err="1">
                <a:solidFill>
                  <a:schemeClr val="bg1"/>
                </a:solidFill>
                <a:latin typeface="Verdana"/>
                <a:cs typeface="Verdana"/>
              </a:rPr>
              <a:t>all’abuso</a:t>
            </a:r>
            <a:r>
              <a:rPr lang="it-IT" b="1" spc="-15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b="1" spc="-150" dirty="0" err="1">
                <a:solidFill>
                  <a:schemeClr val="bg1"/>
                </a:solidFill>
                <a:latin typeface="Verdana"/>
                <a:cs typeface="Verdana"/>
              </a:rPr>
              <a:t>sessuale</a:t>
            </a:r>
            <a:r>
              <a:rPr b="1" spc="-150" dirty="0">
                <a:solidFill>
                  <a:schemeClr val="bg1"/>
                </a:solidFill>
                <a:latin typeface="Verdana"/>
                <a:cs typeface="Verdana"/>
              </a:rPr>
              <a:t>.</a:t>
            </a:r>
            <a:endParaRPr spc="-15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02476" y="1556829"/>
            <a:ext cx="2628176" cy="784829"/>
          </a:xfrm>
          <a:prstGeom prst="rect">
            <a:avLst/>
          </a:prstGeom>
          <a:solidFill>
            <a:srgbClr val="EDEBE0"/>
          </a:solidFill>
        </p:spPr>
        <p:txBody>
          <a:bodyPr vert="horz" wrap="square" lIns="0" tIns="45719" rIns="0" bIns="0" rtlCol="0">
            <a:spAutoFit/>
          </a:bodyPr>
          <a:lstStyle/>
          <a:p>
            <a:pPr marL="91440" marR="162560">
              <a:lnSpc>
                <a:spcPct val="100000"/>
              </a:lnSpc>
              <a:spcBef>
                <a:spcPts val="359"/>
              </a:spcBef>
            </a:pPr>
            <a:r>
              <a:rPr lang="it-IT" sz="1600" spc="-150" dirty="0">
                <a:latin typeface="Verdana"/>
                <a:cs typeface="Verdana"/>
              </a:rPr>
              <a:t>1 bambino su 10 </a:t>
            </a:r>
            <a:r>
              <a:rPr sz="1600" spc="-150" dirty="0" err="1">
                <a:latin typeface="Verdana"/>
                <a:cs typeface="Verdana"/>
              </a:rPr>
              <a:t>viene</a:t>
            </a:r>
            <a:r>
              <a:rPr lang="it-IT" sz="1600" spc="-150" dirty="0">
                <a:latin typeface="Verdana"/>
                <a:cs typeface="Verdana"/>
              </a:rPr>
              <a:t> </a:t>
            </a:r>
            <a:r>
              <a:rPr sz="1600" spc="-150" dirty="0" err="1">
                <a:latin typeface="Verdana"/>
                <a:cs typeface="Verdana"/>
              </a:rPr>
              <a:t>abusato</a:t>
            </a:r>
            <a:r>
              <a:rPr sz="1600" spc="-150" dirty="0">
                <a:latin typeface="Verdana"/>
                <a:cs typeface="Verdana"/>
              </a:rPr>
              <a:t>  sessualmente prima </a:t>
            </a:r>
            <a:r>
              <a:rPr sz="1600" spc="-150" dirty="0" err="1">
                <a:latin typeface="Verdana"/>
                <a:cs typeface="Verdana"/>
              </a:rPr>
              <a:t>dei</a:t>
            </a:r>
            <a:r>
              <a:rPr sz="1600" spc="-150" dirty="0">
                <a:latin typeface="Verdana"/>
                <a:cs typeface="Verdana"/>
              </a:rPr>
              <a:t> 18</a:t>
            </a:r>
            <a:r>
              <a:rPr lang="it-IT" sz="1600" spc="-150" dirty="0">
                <a:latin typeface="Verdana"/>
                <a:cs typeface="Verdana"/>
              </a:rPr>
              <a:t> </a:t>
            </a:r>
            <a:r>
              <a:rPr sz="1600" spc="-150" dirty="0" err="1">
                <a:latin typeface="Verdana"/>
                <a:cs typeface="Verdana"/>
              </a:rPr>
              <a:t>anni</a:t>
            </a:r>
            <a:endParaRPr sz="1600" spc="-150" dirty="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94600" y="5079032"/>
            <a:ext cx="2319911" cy="1276503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25400" rIns="0" bIns="0" rtlCol="0">
            <a:spAutoFit/>
          </a:bodyPr>
          <a:lstStyle/>
          <a:p>
            <a:pPr marL="91440" marR="186690" algn="ctr">
              <a:lnSpc>
                <a:spcPct val="101600"/>
              </a:lnSpc>
              <a:spcBef>
                <a:spcPts val="200"/>
              </a:spcBef>
            </a:pPr>
            <a:r>
              <a:rPr sz="1600" dirty="0">
                <a:latin typeface="Verdana"/>
                <a:cs typeface="Verdana"/>
              </a:rPr>
              <a:t>solo </a:t>
            </a:r>
            <a:r>
              <a:rPr lang="it-IT" sz="1600" spc="5" dirty="0">
                <a:latin typeface="Verdana"/>
                <a:cs typeface="Verdana"/>
              </a:rPr>
              <a:t>tra il </a:t>
            </a:r>
            <a:r>
              <a:rPr sz="1600" dirty="0">
                <a:latin typeface="Arial Black"/>
                <a:cs typeface="Arial Black"/>
              </a:rPr>
              <a:t>4 </a:t>
            </a:r>
            <a:r>
              <a:rPr lang="it-IT" sz="1600" dirty="0">
                <a:latin typeface="Arial Black"/>
                <a:cs typeface="Arial Black"/>
              </a:rPr>
              <a:t>e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lang="it-IT" sz="1600" dirty="0">
                <a:latin typeface="Arial Black"/>
                <a:cs typeface="Arial Black"/>
              </a:rPr>
              <a:t>l’</a:t>
            </a:r>
            <a:r>
              <a:rPr sz="1600" dirty="0">
                <a:latin typeface="Arial Black"/>
                <a:cs typeface="Arial Black"/>
              </a:rPr>
              <a:t>8 </a:t>
            </a:r>
            <a:r>
              <a:rPr sz="1600" spc="5" dirty="0">
                <a:latin typeface="Arial Black"/>
                <a:cs typeface="Arial Black"/>
              </a:rPr>
              <a:t>%  </a:t>
            </a:r>
            <a:r>
              <a:rPr sz="1600" dirty="0">
                <a:latin typeface="Verdana"/>
                <a:cs typeface="Verdana"/>
              </a:rPr>
              <a:t>delle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segnalazioni  </a:t>
            </a:r>
            <a:r>
              <a:rPr sz="1600" spc="-5" dirty="0">
                <a:latin typeface="Verdana"/>
                <a:cs typeface="Verdana"/>
              </a:rPr>
              <a:t>di abusi </a:t>
            </a:r>
            <a:r>
              <a:rPr sz="1600" spc="-5" dirty="0" err="1">
                <a:latin typeface="Verdana"/>
                <a:cs typeface="Verdana"/>
              </a:rPr>
              <a:t>sessuali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spc="-5" dirty="0" err="1">
                <a:latin typeface="Verdana"/>
                <a:cs typeface="Verdana"/>
              </a:rPr>
              <a:t>su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minori</a:t>
            </a:r>
            <a:r>
              <a:rPr lang="it-IT" sz="1600" dirty="0">
                <a:latin typeface="Verdana"/>
                <a:cs typeface="Verdana"/>
              </a:rPr>
              <a:t> </a:t>
            </a:r>
            <a:r>
              <a:rPr sz="1600" dirty="0" err="1">
                <a:latin typeface="Verdana"/>
                <a:cs typeface="Verdana"/>
              </a:rPr>
              <a:t>sono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inventate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6388608" y="3124518"/>
            <a:ext cx="24917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ln>
                  <a:solidFill>
                    <a:schemeClr val="accent1"/>
                  </a:solidFill>
                </a:ln>
              </a:rPr>
              <a:t>Il 20 % dei bambini ha subìto abusi sessuali prima degli 8 anni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5461" y="453339"/>
            <a:ext cx="749363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5" dirty="0">
                <a:latin typeface="Arial Black"/>
                <a:cs typeface="Arial Black"/>
              </a:rPr>
              <a:t>Conseguenze dell’abuso</a:t>
            </a:r>
            <a:r>
              <a:rPr b="0" spc="-105" dirty="0">
                <a:latin typeface="Arial Black"/>
                <a:cs typeface="Arial Black"/>
              </a:rPr>
              <a:t> </a:t>
            </a:r>
            <a:r>
              <a:rPr b="0" dirty="0">
                <a:latin typeface="Arial Black"/>
                <a:cs typeface="Arial Black"/>
              </a:rPr>
              <a:t>sessuale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26957" y="6439306"/>
            <a:ext cx="1809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888888"/>
                </a:solidFill>
                <a:latin typeface="Arial"/>
                <a:cs typeface="Arial"/>
              </a:rPr>
              <a:t>20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9372" y="1261872"/>
            <a:ext cx="1635252" cy="888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4131" y="1281683"/>
            <a:ext cx="1703832" cy="923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7301" y="1289050"/>
            <a:ext cx="1539748" cy="793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6531" y="1369307"/>
            <a:ext cx="1596757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6409" marR="118745" indent="-360045">
              <a:lnSpc>
                <a:spcPct val="100000"/>
              </a:lnSpc>
              <a:spcBef>
                <a:spcPts val="105"/>
              </a:spcBef>
            </a:pPr>
            <a:r>
              <a:rPr sz="2000" b="1" spc="-250" dirty="0">
                <a:latin typeface="Verdana"/>
                <a:cs typeface="Verdana"/>
              </a:rPr>
              <a:t>P</a:t>
            </a:r>
            <a:r>
              <a:rPr sz="2000" b="1" spc="-220" dirty="0">
                <a:latin typeface="Verdana"/>
                <a:cs typeface="Verdana"/>
              </a:rPr>
              <a:t>e</a:t>
            </a:r>
            <a:r>
              <a:rPr sz="2000" b="1" spc="-195" dirty="0">
                <a:latin typeface="Verdana"/>
                <a:cs typeface="Verdana"/>
              </a:rPr>
              <a:t>rce</a:t>
            </a:r>
            <a:r>
              <a:rPr sz="2000" b="1" spc="-190" dirty="0">
                <a:latin typeface="Verdana"/>
                <a:cs typeface="Verdana"/>
              </a:rPr>
              <a:t>z</a:t>
            </a:r>
            <a:r>
              <a:rPr sz="2000" b="1" spc="-220" dirty="0">
                <a:latin typeface="Verdana"/>
                <a:cs typeface="Verdana"/>
              </a:rPr>
              <a:t>ione  </a:t>
            </a:r>
            <a:r>
              <a:rPr sz="2000" b="1" spc="-254" dirty="0">
                <a:latin typeface="Verdana"/>
                <a:cs typeface="Verdana"/>
              </a:rPr>
              <a:t>di</a:t>
            </a:r>
            <a:r>
              <a:rPr sz="2000" b="1" spc="-35" dirty="0">
                <a:latin typeface="Verdana"/>
                <a:cs typeface="Verdana"/>
              </a:rPr>
              <a:t> </a:t>
            </a:r>
            <a:r>
              <a:rPr sz="2000" b="1" spc="-200" dirty="0">
                <a:latin typeface="Verdana"/>
                <a:cs typeface="Verdana"/>
              </a:rPr>
              <a:t>sé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9372" y="2057400"/>
            <a:ext cx="1635252" cy="26151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2504" y="2039111"/>
            <a:ext cx="1801368" cy="24856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7301" y="2082292"/>
            <a:ext cx="1539875" cy="2520315"/>
          </a:xfrm>
          <a:custGeom>
            <a:avLst/>
            <a:gdLst/>
            <a:ahLst/>
            <a:cxnLst/>
            <a:rect l="l" t="t" r="r" b="b"/>
            <a:pathLst>
              <a:path w="1539875" h="2520315">
                <a:moveTo>
                  <a:pt x="0" y="2520061"/>
                </a:moveTo>
                <a:lnTo>
                  <a:pt x="1539748" y="2520061"/>
                </a:lnTo>
                <a:lnTo>
                  <a:pt x="1539748" y="0"/>
                </a:lnTo>
                <a:lnTo>
                  <a:pt x="0" y="0"/>
                </a:lnTo>
                <a:lnTo>
                  <a:pt x="0" y="2520061"/>
                </a:lnTo>
                <a:close/>
              </a:path>
            </a:pathLst>
          </a:custGeom>
          <a:solidFill>
            <a:srgbClr val="F8ED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17372" y="2139055"/>
            <a:ext cx="1594265" cy="2015295"/>
          </a:xfrm>
          <a:prstGeom prst="rect">
            <a:avLst/>
          </a:prstGeom>
          <a:ln w="9525">
            <a:solidFill>
              <a:srgbClr val="DBC3CC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212725" indent="-176530">
              <a:lnSpc>
                <a:spcPct val="100000"/>
              </a:lnSpc>
              <a:spcBef>
                <a:spcPts val="355"/>
              </a:spcBef>
              <a:buFont typeface="Arial"/>
              <a:buChar char="•"/>
              <a:tabLst>
                <a:tab pos="213360" algn="l"/>
              </a:tabLst>
            </a:pPr>
            <a:r>
              <a:rPr sz="1600" b="1" spc="-150" dirty="0">
                <a:latin typeface="Verdana"/>
                <a:cs typeface="Verdana"/>
              </a:rPr>
              <a:t>immagine del</a:t>
            </a:r>
            <a:endParaRPr sz="1600" spc="-150" dirty="0">
              <a:latin typeface="Verdana"/>
              <a:cs typeface="Verdana"/>
            </a:endParaRPr>
          </a:p>
          <a:p>
            <a:pPr marL="212725">
              <a:lnSpc>
                <a:spcPct val="100000"/>
              </a:lnSpc>
            </a:pPr>
            <a:r>
              <a:rPr sz="1600" b="1" spc="-150" dirty="0">
                <a:latin typeface="Verdana"/>
                <a:cs typeface="Verdana"/>
              </a:rPr>
              <a:t>corpo</a:t>
            </a:r>
            <a:endParaRPr sz="1600" spc="-150" dirty="0">
              <a:latin typeface="Verdana"/>
              <a:cs typeface="Verdana"/>
            </a:endParaRPr>
          </a:p>
          <a:p>
            <a:pPr marL="212725" marR="641350" indent="-176530">
              <a:lnSpc>
                <a:spcPct val="100000"/>
              </a:lnSpc>
              <a:buFont typeface="Arial"/>
              <a:buChar char="•"/>
              <a:tabLst>
                <a:tab pos="213360" algn="l"/>
              </a:tabLst>
            </a:pPr>
            <a:r>
              <a:rPr sz="1600" b="1" spc="-150" dirty="0">
                <a:latin typeface="Verdana"/>
                <a:cs typeface="Verdana"/>
              </a:rPr>
              <a:t>sentirsi  sporchi</a:t>
            </a:r>
            <a:endParaRPr sz="1600" spc="-150" dirty="0">
              <a:latin typeface="Verdana"/>
              <a:cs typeface="Verdana"/>
            </a:endParaRPr>
          </a:p>
          <a:p>
            <a:pPr marL="212725" indent="-176530">
              <a:lnSpc>
                <a:spcPct val="100000"/>
              </a:lnSpc>
              <a:buFont typeface="Arial"/>
              <a:buChar char="•"/>
              <a:tabLst>
                <a:tab pos="213360" algn="l"/>
              </a:tabLst>
            </a:pPr>
            <a:r>
              <a:rPr sz="1600" b="1" spc="-150" dirty="0">
                <a:latin typeface="Verdana"/>
                <a:cs typeface="Verdana"/>
              </a:rPr>
              <a:t>biasmarsi</a:t>
            </a:r>
            <a:endParaRPr sz="1600" spc="-150" dirty="0">
              <a:latin typeface="Verdana"/>
              <a:cs typeface="Verdana"/>
            </a:endParaRPr>
          </a:p>
          <a:p>
            <a:pPr marL="212725" indent="-176530">
              <a:lnSpc>
                <a:spcPct val="100000"/>
              </a:lnSpc>
              <a:buFont typeface="Arial"/>
              <a:buChar char="•"/>
              <a:tabLst>
                <a:tab pos="213360" algn="l"/>
              </a:tabLst>
            </a:pPr>
            <a:r>
              <a:rPr sz="1600" b="1" spc="-150" dirty="0">
                <a:latin typeface="Verdana"/>
                <a:cs typeface="Verdana"/>
              </a:rPr>
              <a:t>vergogna</a:t>
            </a:r>
            <a:endParaRPr sz="1600" spc="-150" dirty="0">
              <a:latin typeface="Verdana"/>
              <a:cs typeface="Verdana"/>
            </a:endParaRPr>
          </a:p>
          <a:p>
            <a:pPr marL="212725" indent="-176530">
              <a:lnSpc>
                <a:spcPct val="100000"/>
              </a:lnSpc>
              <a:buFont typeface="Arial"/>
              <a:buChar char="•"/>
              <a:tabLst>
                <a:tab pos="213360" algn="l"/>
              </a:tabLst>
            </a:pPr>
            <a:r>
              <a:rPr sz="1600" b="1" spc="-150" dirty="0">
                <a:latin typeface="Verdana"/>
                <a:cs typeface="Verdana"/>
              </a:rPr>
              <a:t>sensodi colpa</a:t>
            </a:r>
            <a:endParaRPr sz="1600" spc="-150" dirty="0">
              <a:latin typeface="Verdana"/>
              <a:cs typeface="Verdana"/>
            </a:endParaRPr>
          </a:p>
          <a:p>
            <a:pPr marL="212725" indent="-176530">
              <a:lnSpc>
                <a:spcPct val="100000"/>
              </a:lnSpc>
              <a:buFont typeface="Arial"/>
              <a:buChar char="•"/>
              <a:tabLst>
                <a:tab pos="213360" algn="l"/>
              </a:tabLst>
            </a:pPr>
            <a:r>
              <a:rPr sz="1600" b="1" spc="-150" dirty="0">
                <a:latin typeface="Verdana"/>
                <a:cs typeface="Verdana"/>
              </a:rPr>
              <a:t>impotenza</a:t>
            </a:r>
            <a:endParaRPr sz="1600" spc="-150" dirty="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66544" y="1277111"/>
            <a:ext cx="1633728" cy="8884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0072" y="1426463"/>
            <a:ext cx="1613915" cy="6720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13533" y="1304416"/>
            <a:ext cx="1539747" cy="7932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116010" y="1519554"/>
            <a:ext cx="15303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95"/>
              </a:spcBef>
            </a:pPr>
            <a:r>
              <a:rPr sz="2200" b="1" spc="-254" dirty="0">
                <a:latin typeface="Verdana"/>
                <a:cs typeface="Verdana"/>
              </a:rPr>
              <a:t>Relazioni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43528" y="1277111"/>
            <a:ext cx="1635252" cy="8884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12691" y="1296924"/>
            <a:ext cx="1338072" cy="9235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90898" y="1304289"/>
            <a:ext cx="1539748" cy="79324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891089" y="1382090"/>
            <a:ext cx="15303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430" algn="ctr">
              <a:lnSpc>
                <a:spcPct val="100000"/>
              </a:lnSpc>
              <a:spcBef>
                <a:spcPts val="105"/>
              </a:spcBef>
            </a:pPr>
            <a:r>
              <a:rPr sz="2000" b="1" spc="-229" dirty="0">
                <a:latin typeface="Verdana"/>
                <a:cs typeface="Verdana"/>
              </a:rPr>
              <a:t>Salute</a:t>
            </a:r>
            <a:endParaRPr sz="2000">
              <a:latin typeface="Verdana"/>
              <a:cs typeface="Verdana"/>
            </a:endParaRPr>
          </a:p>
          <a:p>
            <a:pPr marL="9525" algn="ctr">
              <a:lnSpc>
                <a:spcPct val="100000"/>
              </a:lnSpc>
            </a:pPr>
            <a:r>
              <a:rPr sz="2000" b="1" spc="-280" dirty="0">
                <a:latin typeface="Verdana"/>
                <a:cs typeface="Verdana"/>
              </a:rPr>
              <a:t>emotiva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620511" y="1277111"/>
            <a:ext cx="1635251" cy="8884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79591" y="1296924"/>
            <a:ext cx="1158239" cy="92354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68390" y="1304289"/>
            <a:ext cx="1539747" cy="79324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673153" y="1382090"/>
            <a:ext cx="15303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1955">
              <a:lnSpc>
                <a:spcPct val="100000"/>
              </a:lnSpc>
              <a:spcBef>
                <a:spcPts val="105"/>
              </a:spcBef>
            </a:pPr>
            <a:r>
              <a:rPr sz="2000" b="1" spc="-235" dirty="0">
                <a:latin typeface="Verdana"/>
                <a:cs typeface="Verdana"/>
              </a:rPr>
              <a:t>Salute</a:t>
            </a:r>
            <a:endParaRPr sz="2000">
              <a:latin typeface="Verdana"/>
              <a:cs typeface="Verdana"/>
            </a:endParaRPr>
          </a:p>
          <a:p>
            <a:pPr marL="464184">
              <a:lnSpc>
                <a:spcPct val="100000"/>
              </a:lnSpc>
            </a:pPr>
            <a:r>
              <a:rPr sz="2000" b="1" spc="-200" dirty="0">
                <a:latin typeface="Verdana"/>
                <a:cs typeface="Verdana"/>
              </a:rPr>
              <a:t>fisica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374635" y="1277111"/>
            <a:ext cx="1635252" cy="8884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74635" y="1449324"/>
            <a:ext cx="1680972" cy="6187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22260" y="1304416"/>
            <a:ext cx="1539748" cy="79324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437564" y="1534795"/>
            <a:ext cx="15303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105"/>
              </a:spcBef>
            </a:pPr>
            <a:r>
              <a:rPr sz="2000" b="1" spc="-225" dirty="0">
                <a:latin typeface="Verdana"/>
                <a:cs typeface="Verdana"/>
              </a:rPr>
              <a:t>Spiritualità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063495" y="2098548"/>
            <a:ext cx="1635252" cy="26151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76627" y="2081783"/>
            <a:ext cx="1696212" cy="248564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11248" y="2123567"/>
            <a:ext cx="1539875" cy="2520315"/>
          </a:xfrm>
          <a:custGeom>
            <a:avLst/>
            <a:gdLst/>
            <a:ahLst/>
            <a:cxnLst/>
            <a:rect l="l" t="t" r="r" b="b"/>
            <a:pathLst>
              <a:path w="1539875" h="2520315">
                <a:moveTo>
                  <a:pt x="0" y="2520061"/>
                </a:moveTo>
                <a:lnTo>
                  <a:pt x="1539748" y="2520061"/>
                </a:lnTo>
                <a:lnTo>
                  <a:pt x="1539748" y="0"/>
                </a:lnTo>
                <a:lnTo>
                  <a:pt x="0" y="0"/>
                </a:lnTo>
                <a:lnTo>
                  <a:pt x="0" y="2520061"/>
                </a:lnTo>
                <a:close/>
              </a:path>
            </a:pathLst>
          </a:custGeom>
          <a:solidFill>
            <a:srgbClr val="F8ED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11248" y="2123567"/>
            <a:ext cx="1539875" cy="2520315"/>
          </a:xfrm>
          <a:custGeom>
            <a:avLst/>
            <a:gdLst/>
            <a:ahLst/>
            <a:cxnLst/>
            <a:rect l="l" t="t" r="r" b="b"/>
            <a:pathLst>
              <a:path w="1539875" h="2520315">
                <a:moveTo>
                  <a:pt x="0" y="2520061"/>
                </a:moveTo>
                <a:lnTo>
                  <a:pt x="1539748" y="2520061"/>
                </a:lnTo>
                <a:lnTo>
                  <a:pt x="1539748" y="0"/>
                </a:lnTo>
                <a:lnTo>
                  <a:pt x="0" y="0"/>
                </a:lnTo>
                <a:lnTo>
                  <a:pt x="0" y="2520061"/>
                </a:lnTo>
                <a:close/>
              </a:path>
            </a:pathLst>
          </a:custGeom>
          <a:ln w="9525">
            <a:solidFill>
              <a:srgbClr val="DBC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093297" y="2165988"/>
            <a:ext cx="1623121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279" indent="-1771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08915" algn="l"/>
              </a:tabLst>
            </a:pPr>
            <a:r>
              <a:rPr sz="1600" b="1" spc="-150" dirty="0">
                <a:latin typeface="Verdana"/>
                <a:cs typeface="Verdana"/>
              </a:rPr>
              <a:t>disfunzionali</a:t>
            </a:r>
            <a:endParaRPr sz="1600" spc="-150" dirty="0">
              <a:latin typeface="Verdana"/>
              <a:cs typeface="Verdana"/>
            </a:endParaRPr>
          </a:p>
          <a:p>
            <a:pPr marL="208279" marR="515620" indent="-177165">
              <a:lnSpc>
                <a:spcPct val="100000"/>
              </a:lnSpc>
              <a:buFont typeface="Arial"/>
              <a:buChar char="•"/>
              <a:tabLst>
                <a:tab pos="208915" algn="l"/>
              </a:tabLst>
            </a:pPr>
            <a:r>
              <a:rPr sz="1600" b="1" spc="-150" dirty="0">
                <a:latin typeface="Verdana"/>
                <a:cs typeface="Verdana"/>
              </a:rPr>
              <a:t>problemi  sessuali</a:t>
            </a:r>
            <a:endParaRPr sz="1600" spc="-150" dirty="0">
              <a:latin typeface="Verdana"/>
              <a:cs typeface="Verdana"/>
            </a:endParaRPr>
          </a:p>
          <a:p>
            <a:pPr marL="208279" indent="-177165">
              <a:lnSpc>
                <a:spcPct val="100000"/>
              </a:lnSpc>
              <a:buFont typeface="Arial"/>
              <a:buChar char="•"/>
              <a:tabLst>
                <a:tab pos="208915" algn="l"/>
              </a:tabLst>
            </a:pPr>
            <a:r>
              <a:rPr sz="1600" b="1" spc="-150" dirty="0">
                <a:latin typeface="Verdana"/>
                <a:cs typeface="Verdana"/>
              </a:rPr>
              <a:t>problemi di</a:t>
            </a:r>
            <a:endParaRPr sz="1600" spc="-150" dirty="0">
              <a:latin typeface="Verdana"/>
              <a:cs typeface="Verdana"/>
            </a:endParaRPr>
          </a:p>
          <a:p>
            <a:pPr marL="208279">
              <a:lnSpc>
                <a:spcPct val="100000"/>
              </a:lnSpc>
            </a:pPr>
            <a:r>
              <a:rPr sz="1600" b="1" spc="-150" dirty="0">
                <a:latin typeface="Verdana"/>
                <a:cs typeface="Verdana"/>
              </a:rPr>
              <a:t>fiducia</a:t>
            </a:r>
            <a:endParaRPr sz="1600" spc="-150" dirty="0">
              <a:latin typeface="Verdana"/>
              <a:cs typeface="Verdana"/>
            </a:endParaRPr>
          </a:p>
          <a:p>
            <a:pPr marL="208279" marR="356870" indent="-177165">
              <a:lnSpc>
                <a:spcPct val="100000"/>
              </a:lnSpc>
              <a:buFont typeface="Arial"/>
              <a:buChar char="•"/>
              <a:tabLst>
                <a:tab pos="208915" algn="l"/>
              </a:tabLst>
            </a:pPr>
            <a:r>
              <a:rPr sz="1600" b="1" spc="-150" dirty="0">
                <a:latin typeface="Verdana"/>
                <a:cs typeface="Verdana"/>
              </a:rPr>
              <a:t>problemi  comporta-  mentali</a:t>
            </a:r>
            <a:endParaRPr sz="1600" spc="-150" dirty="0">
              <a:latin typeface="Verdana"/>
              <a:cs typeface="Verdan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838955" y="2098548"/>
            <a:ext cx="1633727" cy="261518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52088" y="2081783"/>
            <a:ext cx="1802891" cy="275996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86327" y="2123694"/>
            <a:ext cx="1539875" cy="2520315"/>
          </a:xfrm>
          <a:custGeom>
            <a:avLst/>
            <a:gdLst/>
            <a:ahLst/>
            <a:cxnLst/>
            <a:rect l="l" t="t" r="r" b="b"/>
            <a:pathLst>
              <a:path w="1539875" h="2520315">
                <a:moveTo>
                  <a:pt x="0" y="2520060"/>
                </a:moveTo>
                <a:lnTo>
                  <a:pt x="1539748" y="2520060"/>
                </a:lnTo>
                <a:lnTo>
                  <a:pt x="1539748" y="0"/>
                </a:lnTo>
                <a:lnTo>
                  <a:pt x="0" y="0"/>
                </a:lnTo>
                <a:lnTo>
                  <a:pt x="0" y="2520060"/>
                </a:lnTo>
                <a:close/>
              </a:path>
            </a:pathLst>
          </a:custGeom>
          <a:solidFill>
            <a:srgbClr val="F8ED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86327" y="2123694"/>
            <a:ext cx="1539875" cy="2520315"/>
          </a:xfrm>
          <a:custGeom>
            <a:avLst/>
            <a:gdLst/>
            <a:ahLst/>
            <a:cxnLst/>
            <a:rect l="l" t="t" r="r" b="b"/>
            <a:pathLst>
              <a:path w="1539875" h="2520315">
                <a:moveTo>
                  <a:pt x="0" y="2520060"/>
                </a:moveTo>
                <a:lnTo>
                  <a:pt x="1539748" y="2520060"/>
                </a:lnTo>
                <a:lnTo>
                  <a:pt x="1539748" y="0"/>
                </a:lnTo>
                <a:lnTo>
                  <a:pt x="0" y="0"/>
                </a:lnTo>
                <a:lnTo>
                  <a:pt x="0" y="2520060"/>
                </a:lnTo>
                <a:close/>
              </a:path>
            </a:pathLst>
          </a:custGeom>
          <a:ln w="9525">
            <a:solidFill>
              <a:srgbClr val="DBC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828289" y="2298268"/>
            <a:ext cx="1813557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0" indent="-147638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8915" algn="l"/>
              </a:tabLst>
            </a:pPr>
            <a:r>
              <a:rPr sz="1400" b="1" spc="-150" dirty="0" err="1">
                <a:latin typeface="Verdana"/>
                <a:cs typeface="Verdana"/>
              </a:rPr>
              <a:t>Disturbo</a:t>
            </a:r>
            <a:r>
              <a:rPr lang="it-IT" sz="1400" b="1" spc="-150" dirty="0">
                <a:latin typeface="Verdana"/>
                <a:cs typeface="Verdana"/>
              </a:rPr>
              <a:t> p</a:t>
            </a:r>
            <a:r>
              <a:rPr sz="1400" b="1" spc="-150" dirty="0" err="1">
                <a:latin typeface="Verdana"/>
                <a:cs typeface="Verdana"/>
              </a:rPr>
              <a:t>ost</a:t>
            </a:r>
            <a:r>
              <a:rPr lang="it-IT" sz="1400" b="1" spc="-150" dirty="0">
                <a:latin typeface="Verdana"/>
                <a:cs typeface="Verdana"/>
              </a:rPr>
              <a:t>-</a:t>
            </a:r>
            <a:r>
              <a:rPr sz="1400" b="1" spc="-150" dirty="0" err="1">
                <a:latin typeface="Verdana"/>
                <a:cs typeface="Verdana"/>
              </a:rPr>
              <a:t>traumatico</a:t>
            </a:r>
            <a:endParaRPr sz="1400" spc="-150" dirty="0">
              <a:latin typeface="Verdana"/>
              <a:cs typeface="Verdana"/>
            </a:endParaRPr>
          </a:p>
          <a:p>
            <a:pPr marL="177800" indent="-147638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08915" algn="l"/>
              </a:tabLst>
            </a:pPr>
            <a:r>
              <a:rPr sz="1400" b="1" spc="-150" dirty="0">
                <a:latin typeface="Verdana"/>
                <a:cs typeface="Verdana"/>
              </a:rPr>
              <a:t>ansietà</a:t>
            </a:r>
            <a:endParaRPr sz="1400" spc="-150" dirty="0">
              <a:latin typeface="Verdana"/>
              <a:cs typeface="Verdana"/>
            </a:endParaRPr>
          </a:p>
          <a:p>
            <a:pPr marL="177800" indent="-147638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08915" algn="l"/>
              </a:tabLst>
            </a:pPr>
            <a:r>
              <a:rPr sz="1400" b="1" spc="-150" dirty="0">
                <a:latin typeface="Verdana"/>
                <a:cs typeface="Verdana"/>
              </a:rPr>
              <a:t>depressione</a:t>
            </a:r>
            <a:endParaRPr sz="1400" spc="-150" dirty="0">
              <a:latin typeface="Verdana"/>
              <a:cs typeface="Verdana"/>
            </a:endParaRPr>
          </a:p>
          <a:p>
            <a:pPr marL="177800" indent="-147638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08915" algn="l"/>
              </a:tabLst>
            </a:pPr>
            <a:r>
              <a:rPr sz="1400" b="1" spc="-150" dirty="0">
                <a:latin typeface="Verdana"/>
                <a:cs typeface="Verdana"/>
              </a:rPr>
              <a:t>aggressione</a:t>
            </a:r>
            <a:endParaRPr sz="1400" spc="-150" dirty="0">
              <a:latin typeface="Verdana"/>
              <a:cs typeface="Verdana"/>
            </a:endParaRPr>
          </a:p>
          <a:p>
            <a:pPr marL="177800" marR="392430" indent="-147638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08915" algn="l"/>
              </a:tabLst>
            </a:pPr>
            <a:r>
              <a:rPr sz="1400" b="1" spc="-150" dirty="0">
                <a:latin typeface="Verdana"/>
                <a:cs typeface="Verdana"/>
              </a:rPr>
              <a:t>disturbi  alimentari</a:t>
            </a:r>
            <a:endParaRPr sz="1400" spc="-150" dirty="0">
              <a:latin typeface="Verdana"/>
              <a:cs typeface="Verdana"/>
            </a:endParaRPr>
          </a:p>
          <a:p>
            <a:pPr marL="177800" marR="334645" indent="-147638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208915" algn="l"/>
              </a:tabLst>
            </a:pPr>
            <a:r>
              <a:rPr sz="1400" b="1" spc="-150" dirty="0" err="1">
                <a:latin typeface="Verdana"/>
                <a:cs typeface="Verdana"/>
              </a:rPr>
              <a:t>autolesionismo</a:t>
            </a:r>
            <a:endParaRPr sz="1400" spc="-150" dirty="0">
              <a:latin typeface="Verdana"/>
              <a:cs typeface="Verdan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620511" y="2078735"/>
            <a:ext cx="1635251" cy="261518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33644" y="2060448"/>
            <a:ext cx="1798320" cy="248564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68390" y="2103247"/>
            <a:ext cx="1539875" cy="2520315"/>
          </a:xfrm>
          <a:custGeom>
            <a:avLst/>
            <a:gdLst/>
            <a:ahLst/>
            <a:cxnLst/>
            <a:rect l="l" t="t" r="r" b="b"/>
            <a:pathLst>
              <a:path w="1539875" h="2520315">
                <a:moveTo>
                  <a:pt x="0" y="2520060"/>
                </a:moveTo>
                <a:lnTo>
                  <a:pt x="1539747" y="2520060"/>
                </a:lnTo>
                <a:lnTo>
                  <a:pt x="1539747" y="0"/>
                </a:lnTo>
                <a:lnTo>
                  <a:pt x="0" y="0"/>
                </a:lnTo>
                <a:lnTo>
                  <a:pt x="0" y="2520060"/>
                </a:lnTo>
                <a:close/>
              </a:path>
            </a:pathLst>
          </a:custGeom>
          <a:solidFill>
            <a:srgbClr val="F8ED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68390" y="2103247"/>
            <a:ext cx="1539875" cy="2520315"/>
          </a:xfrm>
          <a:custGeom>
            <a:avLst/>
            <a:gdLst/>
            <a:ahLst/>
            <a:cxnLst/>
            <a:rect l="l" t="t" r="r" b="b"/>
            <a:pathLst>
              <a:path w="1539875" h="2520315">
                <a:moveTo>
                  <a:pt x="0" y="2520060"/>
                </a:moveTo>
                <a:lnTo>
                  <a:pt x="1539747" y="2520060"/>
                </a:lnTo>
                <a:lnTo>
                  <a:pt x="1539747" y="0"/>
                </a:lnTo>
                <a:lnTo>
                  <a:pt x="0" y="0"/>
                </a:lnTo>
                <a:lnTo>
                  <a:pt x="0" y="2520060"/>
                </a:lnTo>
                <a:close/>
              </a:path>
            </a:pathLst>
          </a:custGeom>
          <a:ln w="9525">
            <a:solidFill>
              <a:srgbClr val="DBC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660262" y="2238613"/>
            <a:ext cx="1590294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279" indent="-17653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08915" algn="l"/>
              </a:tabLst>
            </a:pPr>
            <a:r>
              <a:rPr sz="1600" b="1" spc="-150" dirty="0">
                <a:latin typeface="Verdana"/>
                <a:cs typeface="Verdana"/>
              </a:rPr>
              <a:t>dolori</a:t>
            </a:r>
            <a:endParaRPr sz="1600" spc="-150" dirty="0">
              <a:latin typeface="Verdana"/>
              <a:cs typeface="Verdana"/>
            </a:endParaRPr>
          </a:p>
          <a:p>
            <a:pPr marL="208279" marR="501650" indent="-176530">
              <a:lnSpc>
                <a:spcPct val="100000"/>
              </a:lnSpc>
              <a:buFont typeface="Arial"/>
              <a:buChar char="•"/>
              <a:tabLst>
                <a:tab pos="208915" algn="l"/>
              </a:tabLst>
            </a:pPr>
            <a:r>
              <a:rPr sz="1600" b="1" spc="-150" dirty="0">
                <a:latin typeface="Verdana"/>
                <a:cs typeface="Verdana"/>
              </a:rPr>
              <a:t>abusodi  sostanze</a:t>
            </a:r>
            <a:endParaRPr sz="1600" spc="-150" dirty="0">
              <a:latin typeface="Verdana"/>
              <a:cs typeface="Verdana"/>
            </a:endParaRPr>
          </a:p>
          <a:p>
            <a:pPr marL="208279" marR="436245" indent="-176530">
              <a:lnSpc>
                <a:spcPct val="100000"/>
              </a:lnSpc>
              <a:buFont typeface="Arial"/>
              <a:buChar char="•"/>
              <a:tabLst>
                <a:tab pos="208915" algn="l"/>
              </a:tabLst>
            </a:pPr>
            <a:r>
              <a:rPr sz="1600" b="1" spc="-150" dirty="0">
                <a:latin typeface="Verdana"/>
                <a:cs typeface="Verdana"/>
              </a:rPr>
              <a:t>malattie  cardiache</a:t>
            </a:r>
            <a:endParaRPr sz="1600" spc="-150" dirty="0">
              <a:latin typeface="Verdana"/>
              <a:cs typeface="Verdana"/>
            </a:endParaRPr>
          </a:p>
          <a:p>
            <a:pPr marL="208279" indent="-176530">
              <a:lnSpc>
                <a:spcPct val="100000"/>
              </a:lnSpc>
              <a:buFont typeface="Arial"/>
              <a:buChar char="•"/>
              <a:tabLst>
                <a:tab pos="208915" algn="l"/>
              </a:tabLst>
            </a:pPr>
            <a:r>
              <a:rPr sz="1600" b="1" spc="-150" dirty="0">
                <a:latin typeface="Verdana"/>
                <a:cs typeface="Verdana"/>
              </a:rPr>
              <a:t>obesità</a:t>
            </a:r>
            <a:endParaRPr sz="1600" spc="-150" dirty="0">
              <a:latin typeface="Verdana"/>
              <a:cs typeface="Verdana"/>
            </a:endParaRPr>
          </a:p>
          <a:p>
            <a:pPr marL="208279" indent="-176530">
              <a:lnSpc>
                <a:spcPct val="100000"/>
              </a:lnSpc>
              <a:buFont typeface="Arial"/>
              <a:buChar char="•"/>
              <a:tabLst>
                <a:tab pos="208915" algn="l"/>
              </a:tabLst>
            </a:pPr>
            <a:r>
              <a:rPr sz="1600" b="1" spc="-150" dirty="0">
                <a:latin typeface="Verdana"/>
                <a:cs typeface="Verdana"/>
              </a:rPr>
              <a:t>affaticamento</a:t>
            </a:r>
            <a:endParaRPr sz="1600" spc="-150" dirty="0">
              <a:latin typeface="Verdana"/>
              <a:cs typeface="Verdana"/>
            </a:endParaRPr>
          </a:p>
          <a:p>
            <a:pPr marL="208279" indent="-17653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08915" algn="l"/>
              </a:tabLst>
            </a:pPr>
            <a:r>
              <a:rPr sz="1600" b="1" spc="-150" dirty="0">
                <a:latin typeface="Verdana"/>
                <a:cs typeface="Verdana"/>
              </a:rPr>
              <a:t>stress</a:t>
            </a:r>
            <a:endParaRPr sz="1600" spc="-150" dirty="0">
              <a:latin typeface="Verdana"/>
              <a:cs typeface="Verdan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385304" y="2100072"/>
            <a:ext cx="1635252" cy="261366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98435" y="2081783"/>
            <a:ext cx="1673352" cy="221132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32802" y="2123820"/>
            <a:ext cx="1539875" cy="2520315"/>
          </a:xfrm>
          <a:custGeom>
            <a:avLst/>
            <a:gdLst/>
            <a:ahLst/>
            <a:cxnLst/>
            <a:rect l="l" t="t" r="r" b="b"/>
            <a:pathLst>
              <a:path w="1539875" h="2520315">
                <a:moveTo>
                  <a:pt x="0" y="2520060"/>
                </a:moveTo>
                <a:lnTo>
                  <a:pt x="1539748" y="2520060"/>
                </a:lnTo>
                <a:lnTo>
                  <a:pt x="1539748" y="0"/>
                </a:lnTo>
                <a:lnTo>
                  <a:pt x="0" y="0"/>
                </a:lnTo>
                <a:lnTo>
                  <a:pt x="0" y="2520060"/>
                </a:lnTo>
                <a:close/>
              </a:path>
            </a:pathLst>
          </a:custGeom>
          <a:solidFill>
            <a:srgbClr val="F8ED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32802" y="2123820"/>
            <a:ext cx="1539875" cy="2520315"/>
          </a:xfrm>
          <a:custGeom>
            <a:avLst/>
            <a:gdLst/>
            <a:ahLst/>
            <a:cxnLst/>
            <a:rect l="l" t="t" r="r" b="b"/>
            <a:pathLst>
              <a:path w="1539875" h="2520315">
                <a:moveTo>
                  <a:pt x="0" y="2520060"/>
                </a:moveTo>
                <a:lnTo>
                  <a:pt x="1539748" y="2520060"/>
                </a:lnTo>
                <a:lnTo>
                  <a:pt x="1539748" y="0"/>
                </a:lnTo>
                <a:lnTo>
                  <a:pt x="0" y="0"/>
                </a:lnTo>
                <a:lnTo>
                  <a:pt x="0" y="2520060"/>
                </a:lnTo>
                <a:close/>
              </a:path>
            </a:pathLst>
          </a:custGeom>
          <a:ln w="9525">
            <a:solidFill>
              <a:srgbClr val="DBC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405233" y="2168664"/>
            <a:ext cx="1680853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915" marR="363855" indent="-17653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09550" algn="l"/>
              </a:tabLst>
            </a:pPr>
            <a:r>
              <a:rPr sz="1600" b="1" spc="-150" dirty="0">
                <a:latin typeface="Verdana"/>
                <a:cs typeface="Verdana"/>
              </a:rPr>
              <a:t>perdita del  senso</a:t>
            </a:r>
            <a:endParaRPr sz="1600" spc="-150" dirty="0">
              <a:latin typeface="Verdana"/>
              <a:cs typeface="Verdana"/>
            </a:endParaRPr>
          </a:p>
          <a:p>
            <a:pPr marL="208915" marR="184785" indent="-176530">
              <a:lnSpc>
                <a:spcPct val="100000"/>
              </a:lnSpc>
              <a:buFont typeface="Arial"/>
              <a:buChar char="•"/>
              <a:tabLst>
                <a:tab pos="209550" algn="l"/>
              </a:tabLst>
            </a:pPr>
            <a:r>
              <a:rPr lang="it-IT" sz="1600" b="1" spc="-150" dirty="0">
                <a:latin typeface="Verdana"/>
                <a:cs typeface="Verdana"/>
              </a:rPr>
              <a:t>p</a:t>
            </a:r>
            <a:r>
              <a:rPr sz="1600" b="1" spc="-150" dirty="0" err="1">
                <a:latin typeface="Verdana"/>
                <a:cs typeface="Verdana"/>
              </a:rPr>
              <a:t>erdita</a:t>
            </a:r>
            <a:r>
              <a:rPr sz="1600" b="1" spc="-150" dirty="0">
                <a:latin typeface="Verdana"/>
                <a:cs typeface="Verdana"/>
              </a:rPr>
              <a:t> </a:t>
            </a:r>
            <a:r>
              <a:rPr lang="it-IT" sz="1600" b="1" spc="-150" dirty="0">
                <a:latin typeface="Verdana"/>
                <a:cs typeface="Verdana"/>
              </a:rPr>
              <a:t> </a:t>
            </a:r>
            <a:r>
              <a:rPr sz="1600" b="1" spc="-150" dirty="0">
                <a:latin typeface="Verdana"/>
                <a:cs typeface="Verdana"/>
              </a:rPr>
              <a:t>della  </a:t>
            </a:r>
            <a:r>
              <a:rPr sz="1600" b="1" spc="-150" dirty="0" err="1">
                <a:latin typeface="Verdana"/>
                <a:cs typeface="Verdana"/>
              </a:rPr>
              <a:t>fiducia</a:t>
            </a:r>
            <a:r>
              <a:rPr lang="it-IT" sz="1600" b="1" spc="-150" dirty="0">
                <a:latin typeface="Verdana"/>
                <a:cs typeface="Verdana"/>
              </a:rPr>
              <a:t> </a:t>
            </a:r>
            <a:r>
              <a:rPr sz="1600" b="1" spc="-150" dirty="0">
                <a:latin typeface="Verdana"/>
                <a:cs typeface="Verdana"/>
              </a:rPr>
              <a:t>in</a:t>
            </a:r>
            <a:r>
              <a:rPr lang="it-IT" sz="1600" b="1" spc="-150" dirty="0">
                <a:latin typeface="Verdana"/>
                <a:cs typeface="Verdana"/>
              </a:rPr>
              <a:t> </a:t>
            </a:r>
            <a:r>
              <a:rPr sz="1600" b="1" spc="-150" dirty="0">
                <a:latin typeface="Verdana"/>
                <a:cs typeface="Verdana"/>
              </a:rPr>
              <a:t> Dio</a:t>
            </a:r>
            <a:endParaRPr sz="1600" spc="-150" dirty="0">
              <a:latin typeface="Verdana"/>
              <a:cs typeface="Verdana"/>
            </a:endParaRPr>
          </a:p>
          <a:p>
            <a:pPr marL="208915" indent="-176530">
              <a:lnSpc>
                <a:spcPct val="100000"/>
              </a:lnSpc>
              <a:buFont typeface="Arial"/>
              <a:buChar char="•"/>
              <a:tabLst>
                <a:tab pos="209550" algn="l"/>
              </a:tabLst>
            </a:pPr>
            <a:r>
              <a:rPr sz="1600" b="1" spc="-150" dirty="0">
                <a:latin typeface="Verdana"/>
                <a:cs typeface="Verdana"/>
              </a:rPr>
              <a:t>colpa</a:t>
            </a:r>
            <a:endParaRPr sz="1600" spc="-150" dirty="0">
              <a:latin typeface="Verdana"/>
              <a:cs typeface="Verdana"/>
            </a:endParaRPr>
          </a:p>
          <a:p>
            <a:pPr marL="208915" indent="-176530">
              <a:lnSpc>
                <a:spcPct val="100000"/>
              </a:lnSpc>
              <a:buFont typeface="Arial"/>
              <a:buChar char="•"/>
              <a:tabLst>
                <a:tab pos="209550" algn="l"/>
              </a:tabLst>
            </a:pPr>
            <a:r>
              <a:rPr sz="1600" b="1" spc="-150" dirty="0">
                <a:latin typeface="Verdana"/>
                <a:cs typeface="Verdana"/>
              </a:rPr>
              <a:t>peccato</a:t>
            </a:r>
            <a:endParaRPr sz="1600" spc="-150" dirty="0">
              <a:latin typeface="Verdana"/>
              <a:cs typeface="Verdana"/>
            </a:endParaRPr>
          </a:p>
          <a:p>
            <a:pPr marL="208915" indent="-176530">
              <a:lnSpc>
                <a:spcPct val="100000"/>
              </a:lnSpc>
              <a:buFont typeface="Arial"/>
              <a:buChar char="•"/>
              <a:tabLst>
                <a:tab pos="209550" algn="l"/>
              </a:tabLst>
            </a:pPr>
            <a:r>
              <a:rPr sz="1600" b="1" spc="-150" dirty="0">
                <a:latin typeface="Verdana"/>
                <a:cs typeface="Verdana"/>
              </a:rPr>
              <a:t>condanna</a:t>
            </a:r>
            <a:endParaRPr sz="1600" spc="-150" dirty="0">
              <a:latin typeface="Verdana"/>
              <a:cs typeface="Verdan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08788" y="4828032"/>
            <a:ext cx="8851392" cy="202996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25602" y="4932426"/>
            <a:ext cx="832929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Symbol"/>
                <a:cs typeface="Symbol"/>
              </a:rPr>
              <a:t>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50" dirty="0">
                <a:solidFill>
                  <a:srgbClr val="FFFFFF"/>
                </a:solidFill>
                <a:latin typeface="Verdana"/>
                <a:cs typeface="Verdana"/>
              </a:rPr>
              <a:t>Non c’è mai una sola vittima ... </a:t>
            </a:r>
            <a:r>
              <a:rPr sz="2000" b="1" spc="-150" dirty="0" err="1">
                <a:solidFill>
                  <a:srgbClr val="FFFFFF"/>
                </a:solidFill>
                <a:latin typeface="Verdana"/>
                <a:cs typeface="Verdana"/>
              </a:rPr>
              <a:t>L’impatto</a:t>
            </a:r>
            <a:r>
              <a:rPr sz="200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150" dirty="0" err="1">
                <a:solidFill>
                  <a:srgbClr val="FFFFFF"/>
                </a:solidFill>
                <a:latin typeface="Verdana"/>
                <a:cs typeface="Verdana"/>
              </a:rPr>
              <a:t>dell’abuso</a:t>
            </a:r>
            <a:r>
              <a:rPr sz="200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150" dirty="0" err="1">
                <a:solidFill>
                  <a:srgbClr val="FFFFFF"/>
                </a:solidFill>
                <a:latin typeface="Verdana"/>
                <a:cs typeface="Verdana"/>
              </a:rPr>
              <a:t>contagia</a:t>
            </a:r>
            <a:r>
              <a:rPr lang="it-IT" sz="2000" b="1" spc="-150" dirty="0">
                <a:solidFill>
                  <a:srgbClr val="FFFFFF"/>
                </a:solidFill>
                <a:latin typeface="Verdana"/>
                <a:cs typeface="Verdana"/>
              </a:rPr>
              <a:t> a</a:t>
            </a:r>
            <a:r>
              <a:rPr sz="2000" b="1" spc="-150" dirty="0" err="1">
                <a:solidFill>
                  <a:srgbClr val="FFFFFF"/>
                </a:solidFill>
                <a:latin typeface="Verdana"/>
                <a:cs typeface="Verdana"/>
              </a:rPr>
              <a:t>ltrettanto</a:t>
            </a:r>
            <a:r>
              <a:rPr sz="2000" b="1" spc="-150" dirty="0">
                <a:solidFill>
                  <a:srgbClr val="FFFFFF"/>
                </a:solidFill>
                <a:latin typeface="Verdana"/>
                <a:cs typeface="Verdana"/>
              </a:rPr>
              <a:t> le relazioni della vittima, la famiglia, i compagni di studio,  i colleghi / le colleghe, i coetanei ...</a:t>
            </a:r>
            <a:endParaRPr sz="2000" spc="-1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400" dirty="0">
                <a:solidFill>
                  <a:srgbClr val="FFFFFF"/>
                </a:solidFill>
                <a:latin typeface="Symbol"/>
                <a:cs typeface="Symbol"/>
              </a:rPr>
              <a:t>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50" dirty="0">
                <a:solidFill>
                  <a:srgbClr val="FFFFFF"/>
                </a:solidFill>
                <a:latin typeface="Verdana"/>
                <a:cs typeface="Verdana"/>
              </a:rPr>
              <a:t>L’abuso sessuale da parte di un chierico: </a:t>
            </a:r>
            <a:r>
              <a:rPr sz="2000" b="1" spc="-150" dirty="0">
                <a:solidFill>
                  <a:srgbClr val="FFFFFF"/>
                </a:solidFill>
                <a:latin typeface="Verdana"/>
                <a:cs typeface="Verdana"/>
              </a:rPr>
              <a:t>parrocchie,</a:t>
            </a:r>
            <a:endParaRPr sz="2000" spc="-150" dirty="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68502" y="6395720"/>
            <a:ext cx="819350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0" dirty="0" err="1">
                <a:solidFill>
                  <a:srgbClr val="FFFFFF"/>
                </a:solidFill>
                <a:latin typeface="Verdana"/>
                <a:cs typeface="Verdana"/>
              </a:rPr>
              <a:t>istituzioni</a:t>
            </a:r>
            <a:r>
              <a:rPr sz="2000" b="1" spc="-150" dirty="0">
                <a:solidFill>
                  <a:srgbClr val="FFFFFF"/>
                </a:solidFill>
                <a:latin typeface="Verdana"/>
                <a:cs typeface="Verdana"/>
              </a:rPr>
              <a:t>, vescovi, i preti non-abusanti, il personale, volontari …</a:t>
            </a:r>
            <a:endParaRPr sz="2000" spc="-15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36685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5213" y="57150"/>
            <a:ext cx="81172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65" dirty="0" err="1">
                <a:solidFill>
                  <a:srgbClr val="000000"/>
                </a:solidFill>
                <a:latin typeface="Arial"/>
                <a:cs typeface="Arial"/>
              </a:rPr>
              <a:t>Tattica</a:t>
            </a:r>
            <a:r>
              <a:rPr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35" dirty="0">
                <a:solidFill>
                  <a:srgbClr val="000000"/>
                </a:solidFill>
                <a:latin typeface="Arial"/>
                <a:cs typeface="Arial"/>
              </a:rPr>
              <a:t>dell</a:t>
            </a:r>
            <a:r>
              <a:rPr lang="it-IT" b="0" spc="-35" dirty="0">
                <a:solidFill>
                  <a:srgbClr val="000000"/>
                </a:solidFill>
                <a:latin typeface="Arial"/>
                <a:cs typeface="Arial"/>
              </a:rPr>
              <a:t>'</a:t>
            </a:r>
            <a:r>
              <a:rPr b="0" spc="-35" dirty="0" err="1">
                <a:solidFill>
                  <a:srgbClr val="000000"/>
                </a:solidFill>
                <a:latin typeface="Arial"/>
                <a:cs typeface="Arial"/>
              </a:rPr>
              <a:t>abusatore</a:t>
            </a:r>
            <a:r>
              <a:rPr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0" dirty="0">
                <a:solidFill>
                  <a:srgbClr val="000000"/>
                </a:solidFill>
                <a:latin typeface="Arial"/>
                <a:cs typeface="Arial"/>
              </a:rPr>
              <a:t>e 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la </a:t>
            </a:r>
            <a:r>
              <a:rPr b="0" spc="-10" dirty="0" err="1">
                <a:solidFill>
                  <a:srgbClr val="000000"/>
                </a:solidFill>
                <a:latin typeface="Arial"/>
                <a:cs typeface="Arial"/>
              </a:rPr>
              <a:t>dinamica</a:t>
            </a:r>
            <a:r>
              <a:rPr b="0" spc="-2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35" dirty="0">
                <a:solidFill>
                  <a:srgbClr val="000000"/>
                </a:solidFill>
                <a:latin typeface="Arial"/>
                <a:cs typeface="Arial"/>
              </a:rPr>
              <a:t>dell</a:t>
            </a:r>
            <a:r>
              <a:rPr lang="it-IT" b="0" spc="-35" dirty="0">
                <a:solidFill>
                  <a:srgbClr val="000000"/>
                </a:solidFill>
                <a:latin typeface="Arial"/>
                <a:cs typeface="Arial"/>
              </a:rPr>
              <a:t>'</a:t>
            </a:r>
            <a:r>
              <a:rPr b="0" spc="-35" dirty="0" err="1">
                <a:solidFill>
                  <a:srgbClr val="000000"/>
                </a:solidFill>
                <a:latin typeface="Arial"/>
                <a:cs typeface="Arial"/>
              </a:rPr>
              <a:t>abuso</a:t>
            </a:r>
            <a:endParaRPr b="0" spc="-3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78827"/>
            <a:ext cx="9144000" cy="5702300"/>
          </a:xfrm>
          <a:custGeom>
            <a:avLst/>
            <a:gdLst/>
            <a:ahLst/>
            <a:cxnLst/>
            <a:rect l="l" t="t" r="r" b="b"/>
            <a:pathLst>
              <a:path w="9144000" h="5702300">
                <a:moveTo>
                  <a:pt x="7634732" y="0"/>
                </a:moveTo>
                <a:lnTo>
                  <a:pt x="7715250" y="711200"/>
                </a:lnTo>
                <a:lnTo>
                  <a:pt x="6681465" y="927100"/>
                </a:lnTo>
                <a:lnTo>
                  <a:pt x="6622818" y="952500"/>
                </a:lnTo>
                <a:lnTo>
                  <a:pt x="6333196" y="1016000"/>
                </a:lnTo>
                <a:lnTo>
                  <a:pt x="6275993" y="1041400"/>
                </a:lnTo>
                <a:lnTo>
                  <a:pt x="6105827" y="1079500"/>
                </a:lnTo>
                <a:lnTo>
                  <a:pt x="6049586" y="1104900"/>
                </a:lnTo>
                <a:lnTo>
                  <a:pt x="5882306" y="1143000"/>
                </a:lnTo>
                <a:lnTo>
                  <a:pt x="5827027" y="1168400"/>
                </a:lnTo>
                <a:lnTo>
                  <a:pt x="5717191" y="1193800"/>
                </a:lnTo>
                <a:lnTo>
                  <a:pt x="5662634" y="1219200"/>
                </a:lnTo>
                <a:lnTo>
                  <a:pt x="5554241" y="1244600"/>
                </a:lnTo>
                <a:lnTo>
                  <a:pt x="5500405" y="1270000"/>
                </a:lnTo>
                <a:lnTo>
                  <a:pt x="5393456" y="1295400"/>
                </a:lnTo>
                <a:lnTo>
                  <a:pt x="5340341" y="1320800"/>
                </a:lnTo>
                <a:lnTo>
                  <a:pt x="5287468" y="1333500"/>
                </a:lnTo>
                <a:lnTo>
                  <a:pt x="5234835" y="1358900"/>
                </a:lnTo>
                <a:lnTo>
                  <a:pt x="5130290" y="1384300"/>
                </a:lnTo>
                <a:lnTo>
                  <a:pt x="5078379" y="1409700"/>
                </a:lnTo>
                <a:lnTo>
                  <a:pt x="5026708" y="1422400"/>
                </a:lnTo>
                <a:lnTo>
                  <a:pt x="4975277" y="1447800"/>
                </a:lnTo>
                <a:lnTo>
                  <a:pt x="4924088" y="1460500"/>
                </a:lnTo>
                <a:lnTo>
                  <a:pt x="4873138" y="1485900"/>
                </a:lnTo>
                <a:lnTo>
                  <a:pt x="4822429" y="1498600"/>
                </a:lnTo>
                <a:lnTo>
                  <a:pt x="4771961" y="1524000"/>
                </a:lnTo>
                <a:lnTo>
                  <a:pt x="4721733" y="1536700"/>
                </a:lnTo>
                <a:lnTo>
                  <a:pt x="4671746" y="1562100"/>
                </a:lnTo>
                <a:lnTo>
                  <a:pt x="4621999" y="1574800"/>
                </a:lnTo>
                <a:lnTo>
                  <a:pt x="4572493" y="1600200"/>
                </a:lnTo>
                <a:lnTo>
                  <a:pt x="4523227" y="1612900"/>
                </a:lnTo>
                <a:lnTo>
                  <a:pt x="4474202" y="1638300"/>
                </a:lnTo>
                <a:lnTo>
                  <a:pt x="4425417" y="1651000"/>
                </a:lnTo>
                <a:lnTo>
                  <a:pt x="4328569" y="1701800"/>
                </a:lnTo>
                <a:lnTo>
                  <a:pt x="4280506" y="1714500"/>
                </a:lnTo>
                <a:lnTo>
                  <a:pt x="4232684" y="1739900"/>
                </a:lnTo>
                <a:lnTo>
                  <a:pt x="4185102" y="1752600"/>
                </a:lnTo>
                <a:lnTo>
                  <a:pt x="4090659" y="1803400"/>
                </a:lnTo>
                <a:lnTo>
                  <a:pt x="4043799" y="1816100"/>
                </a:lnTo>
                <a:lnTo>
                  <a:pt x="3950799" y="1866900"/>
                </a:lnTo>
                <a:lnTo>
                  <a:pt x="3904660" y="1879600"/>
                </a:lnTo>
                <a:lnTo>
                  <a:pt x="3767687" y="1955800"/>
                </a:lnTo>
                <a:lnTo>
                  <a:pt x="3722510" y="1968500"/>
                </a:lnTo>
                <a:lnTo>
                  <a:pt x="3588423" y="2044700"/>
                </a:lnTo>
                <a:lnTo>
                  <a:pt x="3544208" y="2057400"/>
                </a:lnTo>
                <a:lnTo>
                  <a:pt x="3369754" y="2159000"/>
                </a:lnTo>
                <a:lnTo>
                  <a:pt x="3326742" y="2171700"/>
                </a:lnTo>
                <a:lnTo>
                  <a:pt x="3283971" y="2197100"/>
                </a:lnTo>
                <a:lnTo>
                  <a:pt x="3073721" y="2324100"/>
                </a:lnTo>
                <a:lnTo>
                  <a:pt x="3032392" y="2336800"/>
                </a:lnTo>
                <a:lnTo>
                  <a:pt x="2869484" y="2438400"/>
                </a:lnTo>
                <a:lnTo>
                  <a:pt x="2671260" y="2565400"/>
                </a:lnTo>
                <a:lnTo>
                  <a:pt x="2517011" y="2667000"/>
                </a:lnTo>
                <a:lnTo>
                  <a:pt x="2366609" y="2768600"/>
                </a:lnTo>
                <a:lnTo>
                  <a:pt x="2329610" y="2806700"/>
                </a:lnTo>
                <a:lnTo>
                  <a:pt x="2220057" y="2882900"/>
                </a:lnTo>
                <a:lnTo>
                  <a:pt x="2077352" y="2984500"/>
                </a:lnTo>
                <a:lnTo>
                  <a:pt x="2042277" y="3022600"/>
                </a:lnTo>
                <a:lnTo>
                  <a:pt x="2007443" y="3048000"/>
                </a:lnTo>
                <a:lnTo>
                  <a:pt x="1904383" y="3124200"/>
                </a:lnTo>
                <a:lnTo>
                  <a:pt x="1870511" y="3162300"/>
                </a:lnTo>
                <a:lnTo>
                  <a:pt x="1770338" y="3238500"/>
                </a:lnTo>
                <a:lnTo>
                  <a:pt x="1737428" y="3276600"/>
                </a:lnTo>
                <a:lnTo>
                  <a:pt x="1672329" y="3327400"/>
                </a:lnTo>
                <a:lnTo>
                  <a:pt x="1640141" y="3365500"/>
                </a:lnTo>
                <a:lnTo>
                  <a:pt x="1576485" y="3416300"/>
                </a:lnTo>
                <a:lnTo>
                  <a:pt x="1545018" y="3454400"/>
                </a:lnTo>
                <a:lnTo>
                  <a:pt x="1482806" y="3505200"/>
                </a:lnTo>
                <a:lnTo>
                  <a:pt x="1452061" y="3543300"/>
                </a:lnTo>
                <a:lnTo>
                  <a:pt x="1391292" y="3594100"/>
                </a:lnTo>
                <a:lnTo>
                  <a:pt x="1361268" y="3632200"/>
                </a:lnTo>
                <a:lnTo>
                  <a:pt x="1331484" y="3657600"/>
                </a:lnTo>
                <a:lnTo>
                  <a:pt x="1301942" y="3695700"/>
                </a:lnTo>
                <a:lnTo>
                  <a:pt x="1272640" y="3721100"/>
                </a:lnTo>
                <a:lnTo>
                  <a:pt x="1243578" y="3759200"/>
                </a:lnTo>
                <a:lnTo>
                  <a:pt x="1214757" y="3784600"/>
                </a:lnTo>
                <a:lnTo>
                  <a:pt x="1186176" y="3822700"/>
                </a:lnTo>
                <a:lnTo>
                  <a:pt x="1129736" y="3873500"/>
                </a:lnTo>
                <a:lnTo>
                  <a:pt x="1101877" y="3911600"/>
                </a:lnTo>
                <a:lnTo>
                  <a:pt x="1074259" y="3949700"/>
                </a:lnTo>
                <a:lnTo>
                  <a:pt x="1046881" y="3975100"/>
                </a:lnTo>
                <a:lnTo>
                  <a:pt x="1019743" y="4013200"/>
                </a:lnTo>
                <a:lnTo>
                  <a:pt x="992846" y="4038600"/>
                </a:lnTo>
                <a:lnTo>
                  <a:pt x="966190" y="4076700"/>
                </a:lnTo>
                <a:lnTo>
                  <a:pt x="939774" y="4102100"/>
                </a:lnTo>
                <a:lnTo>
                  <a:pt x="913598" y="4140200"/>
                </a:lnTo>
                <a:lnTo>
                  <a:pt x="887664" y="4165600"/>
                </a:lnTo>
                <a:lnTo>
                  <a:pt x="861969" y="4203700"/>
                </a:lnTo>
                <a:lnTo>
                  <a:pt x="836515" y="4241800"/>
                </a:lnTo>
                <a:lnTo>
                  <a:pt x="811302" y="4267200"/>
                </a:lnTo>
                <a:lnTo>
                  <a:pt x="786329" y="4305300"/>
                </a:lnTo>
                <a:lnTo>
                  <a:pt x="761597" y="4330700"/>
                </a:lnTo>
                <a:lnTo>
                  <a:pt x="737105" y="4368800"/>
                </a:lnTo>
                <a:lnTo>
                  <a:pt x="712854" y="4406900"/>
                </a:lnTo>
                <a:lnTo>
                  <a:pt x="688843" y="4432300"/>
                </a:lnTo>
                <a:lnTo>
                  <a:pt x="665073" y="4470400"/>
                </a:lnTo>
                <a:lnTo>
                  <a:pt x="641544" y="4508500"/>
                </a:lnTo>
                <a:lnTo>
                  <a:pt x="618254" y="4533900"/>
                </a:lnTo>
                <a:lnTo>
                  <a:pt x="595206" y="4572000"/>
                </a:lnTo>
                <a:lnTo>
                  <a:pt x="572398" y="4610100"/>
                </a:lnTo>
                <a:lnTo>
                  <a:pt x="549830" y="4648200"/>
                </a:lnTo>
                <a:lnTo>
                  <a:pt x="527503" y="4673600"/>
                </a:lnTo>
                <a:lnTo>
                  <a:pt x="505417" y="4711700"/>
                </a:lnTo>
                <a:lnTo>
                  <a:pt x="483571" y="4749800"/>
                </a:lnTo>
                <a:lnTo>
                  <a:pt x="461965" y="4787900"/>
                </a:lnTo>
                <a:lnTo>
                  <a:pt x="440600" y="4813300"/>
                </a:lnTo>
                <a:lnTo>
                  <a:pt x="419476" y="4851400"/>
                </a:lnTo>
                <a:lnTo>
                  <a:pt x="398592" y="4889500"/>
                </a:lnTo>
                <a:lnTo>
                  <a:pt x="377949" y="4927600"/>
                </a:lnTo>
                <a:lnTo>
                  <a:pt x="357546" y="4965700"/>
                </a:lnTo>
                <a:lnTo>
                  <a:pt x="337384" y="5003800"/>
                </a:lnTo>
                <a:lnTo>
                  <a:pt x="317462" y="5029200"/>
                </a:lnTo>
                <a:lnTo>
                  <a:pt x="297781" y="5067300"/>
                </a:lnTo>
                <a:lnTo>
                  <a:pt x="278340" y="5105400"/>
                </a:lnTo>
                <a:lnTo>
                  <a:pt x="259140" y="5143500"/>
                </a:lnTo>
                <a:lnTo>
                  <a:pt x="240180" y="5181600"/>
                </a:lnTo>
                <a:lnTo>
                  <a:pt x="221461" y="5219700"/>
                </a:lnTo>
                <a:lnTo>
                  <a:pt x="202982" y="5257800"/>
                </a:lnTo>
                <a:lnTo>
                  <a:pt x="184744" y="5295900"/>
                </a:lnTo>
                <a:lnTo>
                  <a:pt x="166747" y="5334000"/>
                </a:lnTo>
                <a:lnTo>
                  <a:pt x="148989" y="5372100"/>
                </a:lnTo>
                <a:lnTo>
                  <a:pt x="131473" y="5397500"/>
                </a:lnTo>
                <a:lnTo>
                  <a:pt x="114197" y="5435600"/>
                </a:lnTo>
                <a:lnTo>
                  <a:pt x="97161" y="5473700"/>
                </a:lnTo>
                <a:lnTo>
                  <a:pt x="80366" y="5511800"/>
                </a:lnTo>
                <a:lnTo>
                  <a:pt x="63812" y="5549900"/>
                </a:lnTo>
                <a:lnTo>
                  <a:pt x="47498" y="5588000"/>
                </a:lnTo>
                <a:lnTo>
                  <a:pt x="31425" y="5626100"/>
                </a:lnTo>
                <a:lnTo>
                  <a:pt x="15592" y="5664200"/>
                </a:lnTo>
                <a:lnTo>
                  <a:pt x="0" y="5702300"/>
                </a:lnTo>
                <a:lnTo>
                  <a:pt x="25360" y="5676900"/>
                </a:lnTo>
                <a:lnTo>
                  <a:pt x="50922" y="5638800"/>
                </a:lnTo>
                <a:lnTo>
                  <a:pt x="76686" y="5600700"/>
                </a:lnTo>
                <a:lnTo>
                  <a:pt x="102652" y="5575300"/>
                </a:lnTo>
                <a:lnTo>
                  <a:pt x="128819" y="5537200"/>
                </a:lnTo>
                <a:lnTo>
                  <a:pt x="155189" y="5511800"/>
                </a:lnTo>
                <a:lnTo>
                  <a:pt x="181760" y="5473700"/>
                </a:lnTo>
                <a:lnTo>
                  <a:pt x="208532" y="5435600"/>
                </a:lnTo>
                <a:lnTo>
                  <a:pt x="235507" y="5410200"/>
                </a:lnTo>
                <a:lnTo>
                  <a:pt x="262683" y="5372100"/>
                </a:lnTo>
                <a:lnTo>
                  <a:pt x="290060" y="5346700"/>
                </a:lnTo>
                <a:lnTo>
                  <a:pt x="317640" y="5308600"/>
                </a:lnTo>
                <a:lnTo>
                  <a:pt x="345421" y="5283200"/>
                </a:lnTo>
                <a:lnTo>
                  <a:pt x="373404" y="5245100"/>
                </a:lnTo>
                <a:lnTo>
                  <a:pt x="401589" y="5219700"/>
                </a:lnTo>
                <a:lnTo>
                  <a:pt x="429975" y="5181600"/>
                </a:lnTo>
                <a:lnTo>
                  <a:pt x="458564" y="5156200"/>
                </a:lnTo>
                <a:lnTo>
                  <a:pt x="487353" y="5118100"/>
                </a:lnTo>
                <a:lnTo>
                  <a:pt x="516345" y="5092700"/>
                </a:lnTo>
                <a:lnTo>
                  <a:pt x="545538" y="5054600"/>
                </a:lnTo>
                <a:lnTo>
                  <a:pt x="574933" y="5029200"/>
                </a:lnTo>
                <a:lnTo>
                  <a:pt x="604530" y="4991100"/>
                </a:lnTo>
                <a:lnTo>
                  <a:pt x="634329" y="4965700"/>
                </a:lnTo>
                <a:lnTo>
                  <a:pt x="664329" y="4927600"/>
                </a:lnTo>
                <a:lnTo>
                  <a:pt x="724935" y="4876800"/>
                </a:lnTo>
                <a:lnTo>
                  <a:pt x="755540" y="4838700"/>
                </a:lnTo>
                <a:lnTo>
                  <a:pt x="817356" y="4787900"/>
                </a:lnTo>
                <a:lnTo>
                  <a:pt x="848567" y="4749800"/>
                </a:lnTo>
                <a:lnTo>
                  <a:pt x="911593" y="4699000"/>
                </a:lnTo>
                <a:lnTo>
                  <a:pt x="943409" y="4660900"/>
                </a:lnTo>
                <a:lnTo>
                  <a:pt x="1040067" y="4584700"/>
                </a:lnTo>
                <a:lnTo>
                  <a:pt x="1072689" y="4546600"/>
                </a:lnTo>
                <a:lnTo>
                  <a:pt x="1205197" y="4445000"/>
                </a:lnTo>
                <a:lnTo>
                  <a:pt x="1238828" y="4406900"/>
                </a:lnTo>
                <a:lnTo>
                  <a:pt x="1375371" y="4305300"/>
                </a:lnTo>
                <a:lnTo>
                  <a:pt x="1515141" y="4203700"/>
                </a:lnTo>
                <a:lnTo>
                  <a:pt x="1550588" y="4178300"/>
                </a:lnTo>
                <a:lnTo>
                  <a:pt x="1586236" y="4140200"/>
                </a:lnTo>
                <a:lnTo>
                  <a:pt x="1767505" y="4013200"/>
                </a:lnTo>
                <a:lnTo>
                  <a:pt x="1804363" y="3987800"/>
                </a:lnTo>
                <a:lnTo>
                  <a:pt x="1841424" y="3975100"/>
                </a:lnTo>
                <a:lnTo>
                  <a:pt x="2029753" y="3848100"/>
                </a:lnTo>
                <a:lnTo>
                  <a:pt x="2184046" y="3746500"/>
                </a:lnTo>
                <a:lnTo>
                  <a:pt x="2223124" y="3733800"/>
                </a:lnTo>
                <a:lnTo>
                  <a:pt x="2381452" y="3632200"/>
                </a:lnTo>
                <a:lnTo>
                  <a:pt x="2421539" y="3619500"/>
                </a:lnTo>
                <a:lnTo>
                  <a:pt x="2543008" y="3543300"/>
                </a:lnTo>
                <a:lnTo>
                  <a:pt x="2583901" y="3530600"/>
                </a:lnTo>
                <a:lnTo>
                  <a:pt x="2666293" y="3479800"/>
                </a:lnTo>
                <a:lnTo>
                  <a:pt x="2707791" y="3467100"/>
                </a:lnTo>
                <a:lnTo>
                  <a:pt x="2791393" y="3416300"/>
                </a:lnTo>
                <a:lnTo>
                  <a:pt x="2833497" y="3403600"/>
                </a:lnTo>
                <a:lnTo>
                  <a:pt x="2918309" y="3352800"/>
                </a:lnTo>
                <a:lnTo>
                  <a:pt x="2961018" y="3340100"/>
                </a:lnTo>
                <a:lnTo>
                  <a:pt x="3003928" y="3314700"/>
                </a:lnTo>
                <a:lnTo>
                  <a:pt x="3047040" y="3302000"/>
                </a:lnTo>
                <a:lnTo>
                  <a:pt x="3090354" y="3276600"/>
                </a:lnTo>
                <a:lnTo>
                  <a:pt x="3133870" y="3263900"/>
                </a:lnTo>
                <a:lnTo>
                  <a:pt x="3221506" y="3213100"/>
                </a:lnTo>
                <a:lnTo>
                  <a:pt x="3265627" y="3200400"/>
                </a:lnTo>
                <a:lnTo>
                  <a:pt x="3309949" y="3175000"/>
                </a:lnTo>
                <a:lnTo>
                  <a:pt x="3354473" y="3162300"/>
                </a:lnTo>
                <a:lnTo>
                  <a:pt x="3399199" y="3136900"/>
                </a:lnTo>
                <a:lnTo>
                  <a:pt x="3489256" y="3111500"/>
                </a:lnTo>
                <a:lnTo>
                  <a:pt x="3534587" y="3086100"/>
                </a:lnTo>
                <a:lnTo>
                  <a:pt x="3580120" y="3073400"/>
                </a:lnTo>
                <a:lnTo>
                  <a:pt x="3625854" y="3048000"/>
                </a:lnTo>
                <a:lnTo>
                  <a:pt x="3671791" y="3035300"/>
                </a:lnTo>
                <a:lnTo>
                  <a:pt x="3717928" y="3009900"/>
                </a:lnTo>
                <a:lnTo>
                  <a:pt x="3810809" y="2984500"/>
                </a:lnTo>
                <a:lnTo>
                  <a:pt x="3857552" y="2959100"/>
                </a:lnTo>
                <a:lnTo>
                  <a:pt x="3951644" y="2933700"/>
                </a:lnTo>
                <a:lnTo>
                  <a:pt x="3998992" y="2908300"/>
                </a:lnTo>
                <a:lnTo>
                  <a:pt x="4142246" y="2870200"/>
                </a:lnTo>
                <a:lnTo>
                  <a:pt x="4190401" y="2844800"/>
                </a:lnTo>
                <a:lnTo>
                  <a:pt x="4336077" y="2806700"/>
                </a:lnTo>
                <a:lnTo>
                  <a:pt x="4385039" y="2781300"/>
                </a:lnTo>
                <a:lnTo>
                  <a:pt x="4582903" y="2730500"/>
                </a:lnTo>
                <a:lnTo>
                  <a:pt x="4632874" y="2705100"/>
                </a:lnTo>
                <a:lnTo>
                  <a:pt x="5783257" y="2425700"/>
                </a:lnTo>
                <a:lnTo>
                  <a:pt x="5837866" y="2413000"/>
                </a:lnTo>
                <a:lnTo>
                  <a:pt x="5892678" y="2413000"/>
                </a:lnTo>
                <a:lnTo>
                  <a:pt x="6113941" y="2362200"/>
                </a:lnTo>
                <a:lnTo>
                  <a:pt x="6169761" y="2362200"/>
                </a:lnTo>
                <a:lnTo>
                  <a:pt x="6338431" y="2324100"/>
                </a:lnTo>
                <a:lnTo>
                  <a:pt x="6395058" y="2324100"/>
                </a:lnTo>
                <a:lnTo>
                  <a:pt x="6566149" y="2286000"/>
                </a:lnTo>
                <a:lnTo>
                  <a:pt x="6623583" y="2286000"/>
                </a:lnTo>
                <a:lnTo>
                  <a:pt x="6739056" y="2260600"/>
                </a:lnTo>
                <a:lnTo>
                  <a:pt x="6797094" y="2260600"/>
                </a:lnTo>
                <a:lnTo>
                  <a:pt x="6913777" y="2235200"/>
                </a:lnTo>
                <a:lnTo>
                  <a:pt x="6972421" y="2235200"/>
                </a:lnTo>
                <a:lnTo>
                  <a:pt x="7031267" y="2222500"/>
                </a:lnTo>
                <a:lnTo>
                  <a:pt x="7090314" y="2222500"/>
                </a:lnTo>
                <a:lnTo>
                  <a:pt x="7149563" y="2209800"/>
                </a:lnTo>
                <a:lnTo>
                  <a:pt x="7209014" y="2209800"/>
                </a:lnTo>
                <a:lnTo>
                  <a:pt x="7328521" y="2184400"/>
                </a:lnTo>
                <a:lnTo>
                  <a:pt x="7388577" y="2184400"/>
                </a:lnTo>
                <a:lnTo>
                  <a:pt x="7448834" y="2171700"/>
                </a:lnTo>
                <a:lnTo>
                  <a:pt x="7509294" y="2171700"/>
                </a:lnTo>
                <a:lnTo>
                  <a:pt x="7569955" y="2159000"/>
                </a:lnTo>
                <a:lnTo>
                  <a:pt x="7691882" y="2159000"/>
                </a:lnTo>
                <a:lnTo>
                  <a:pt x="7753148" y="2146300"/>
                </a:lnTo>
                <a:lnTo>
                  <a:pt x="7814616" y="2146300"/>
                </a:lnTo>
                <a:lnTo>
                  <a:pt x="7876285" y="2133600"/>
                </a:lnTo>
                <a:lnTo>
                  <a:pt x="8457991" y="2133600"/>
                </a:lnTo>
                <a:lnTo>
                  <a:pt x="9144000" y="1143000"/>
                </a:lnTo>
                <a:lnTo>
                  <a:pt x="7634732" y="0"/>
                </a:lnTo>
                <a:close/>
              </a:path>
              <a:path w="9144000" h="5702300">
                <a:moveTo>
                  <a:pt x="8457991" y="2133600"/>
                </a:moveTo>
                <a:lnTo>
                  <a:pt x="7876285" y="2133600"/>
                </a:lnTo>
                <a:lnTo>
                  <a:pt x="7956677" y="2857500"/>
                </a:lnTo>
                <a:lnTo>
                  <a:pt x="8457991" y="2133600"/>
                </a:lnTo>
                <a:close/>
              </a:path>
            </a:pathLst>
          </a:custGeom>
          <a:solidFill>
            <a:srgbClr val="E8D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7983" y="5103114"/>
            <a:ext cx="235712" cy="235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05839" y="5356607"/>
            <a:ext cx="1275487" cy="12311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05"/>
              </a:lnSpc>
              <a:spcBef>
                <a:spcPts val="100"/>
              </a:spcBef>
            </a:pPr>
            <a:r>
              <a:rPr sz="1400" b="1" dirty="0">
                <a:solidFill>
                  <a:srgbClr val="C00000"/>
                </a:solidFill>
                <a:latin typeface="Verdana"/>
                <a:cs typeface="Verdana"/>
              </a:rPr>
              <a:t>della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ts val="1605"/>
              </a:lnSpc>
            </a:pPr>
            <a:r>
              <a:rPr sz="1400" b="1" dirty="0">
                <a:solidFill>
                  <a:srgbClr val="C00000"/>
                </a:solidFill>
                <a:latin typeface="Verdana"/>
                <a:cs typeface="Verdana"/>
              </a:rPr>
              <a:t>vittima</a:t>
            </a:r>
            <a:endParaRPr sz="1400" dirty="0">
              <a:latin typeface="Verdana"/>
              <a:cs typeface="Verdana"/>
            </a:endParaRPr>
          </a:p>
          <a:p>
            <a:pPr marL="12700" marR="5080">
              <a:lnSpc>
                <a:spcPts val="1300"/>
              </a:lnSpc>
              <a:spcBef>
                <a:spcPts val="625"/>
              </a:spcBef>
            </a:pPr>
            <a:r>
              <a:rPr lang="it-IT" sz="1200" b="1" spc="-150" dirty="0">
                <a:latin typeface="Verdana"/>
                <a:cs typeface="Verdana"/>
              </a:rPr>
              <a:t>S</a:t>
            </a:r>
            <a:r>
              <a:rPr sz="1200" b="1" spc="-150" dirty="0" err="1">
                <a:latin typeface="Verdana"/>
                <a:cs typeface="Verdana"/>
              </a:rPr>
              <a:t>econdo</a:t>
            </a:r>
            <a:r>
              <a:rPr lang="it-IT" sz="1200" b="1" spc="-150" dirty="0">
                <a:latin typeface="Verdana"/>
                <a:cs typeface="Verdana"/>
              </a:rPr>
              <a:t> </a:t>
            </a:r>
            <a:r>
              <a:rPr sz="1200" b="1" spc="-150" dirty="0">
                <a:latin typeface="Verdana"/>
                <a:cs typeface="Verdana"/>
              </a:rPr>
              <a:t>i propri  bisogni, interessi</a:t>
            </a:r>
            <a:endParaRPr sz="1200" spc="-150" dirty="0">
              <a:latin typeface="Verdana"/>
              <a:cs typeface="Verdana"/>
            </a:endParaRPr>
          </a:p>
          <a:p>
            <a:pPr marL="12700" marR="249554">
              <a:lnSpc>
                <a:spcPts val="1300"/>
              </a:lnSpc>
              <a:spcBef>
                <a:spcPts val="500"/>
              </a:spcBef>
            </a:pPr>
            <a:r>
              <a:rPr sz="1200" b="1" spc="-150" dirty="0">
                <a:latin typeface="Verdana"/>
                <a:cs typeface="Verdana"/>
              </a:rPr>
              <a:t>secondo  l‘opportunità</a:t>
            </a:r>
            <a:endParaRPr sz="1200" spc="-15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39111" y="4021963"/>
            <a:ext cx="329565" cy="329565"/>
          </a:xfrm>
          <a:custGeom>
            <a:avLst/>
            <a:gdLst/>
            <a:ahLst/>
            <a:cxnLst/>
            <a:rect l="l" t="t" r="r" b="b"/>
            <a:pathLst>
              <a:path w="329564" h="329564">
                <a:moveTo>
                  <a:pt x="164592" y="0"/>
                </a:moveTo>
                <a:lnTo>
                  <a:pt x="120826" y="5877"/>
                </a:lnTo>
                <a:lnTo>
                  <a:pt x="81505" y="22464"/>
                </a:lnTo>
                <a:lnTo>
                  <a:pt x="48196" y="48196"/>
                </a:lnTo>
                <a:lnTo>
                  <a:pt x="22464" y="81505"/>
                </a:lnTo>
                <a:lnTo>
                  <a:pt x="5877" y="120826"/>
                </a:lnTo>
                <a:lnTo>
                  <a:pt x="0" y="164592"/>
                </a:lnTo>
                <a:lnTo>
                  <a:pt x="5877" y="208357"/>
                </a:lnTo>
                <a:lnTo>
                  <a:pt x="22464" y="247678"/>
                </a:lnTo>
                <a:lnTo>
                  <a:pt x="48196" y="280987"/>
                </a:lnTo>
                <a:lnTo>
                  <a:pt x="81505" y="306719"/>
                </a:lnTo>
                <a:lnTo>
                  <a:pt x="120826" y="323306"/>
                </a:lnTo>
                <a:lnTo>
                  <a:pt x="164592" y="329184"/>
                </a:lnTo>
                <a:lnTo>
                  <a:pt x="208357" y="323306"/>
                </a:lnTo>
                <a:lnTo>
                  <a:pt x="247678" y="306719"/>
                </a:lnTo>
                <a:lnTo>
                  <a:pt x="280987" y="280987"/>
                </a:lnTo>
                <a:lnTo>
                  <a:pt x="306719" y="247678"/>
                </a:lnTo>
                <a:lnTo>
                  <a:pt x="323306" y="208357"/>
                </a:lnTo>
                <a:lnTo>
                  <a:pt x="329183" y="164592"/>
                </a:lnTo>
                <a:lnTo>
                  <a:pt x="323306" y="120826"/>
                </a:lnTo>
                <a:lnTo>
                  <a:pt x="306719" y="81505"/>
                </a:lnTo>
                <a:lnTo>
                  <a:pt x="280987" y="48196"/>
                </a:lnTo>
                <a:lnTo>
                  <a:pt x="247678" y="22464"/>
                </a:lnTo>
                <a:lnTo>
                  <a:pt x="208357" y="5877"/>
                </a:lnTo>
                <a:lnTo>
                  <a:pt x="164592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9111" y="4021963"/>
            <a:ext cx="329565" cy="329565"/>
          </a:xfrm>
          <a:custGeom>
            <a:avLst/>
            <a:gdLst/>
            <a:ahLst/>
            <a:cxnLst/>
            <a:rect l="l" t="t" r="r" b="b"/>
            <a:pathLst>
              <a:path w="329564" h="329564">
                <a:moveTo>
                  <a:pt x="0" y="164592"/>
                </a:moveTo>
                <a:lnTo>
                  <a:pt x="5877" y="120826"/>
                </a:lnTo>
                <a:lnTo>
                  <a:pt x="22464" y="81505"/>
                </a:lnTo>
                <a:lnTo>
                  <a:pt x="48196" y="48196"/>
                </a:lnTo>
                <a:lnTo>
                  <a:pt x="81505" y="22464"/>
                </a:lnTo>
                <a:lnTo>
                  <a:pt x="120826" y="5877"/>
                </a:lnTo>
                <a:lnTo>
                  <a:pt x="164592" y="0"/>
                </a:lnTo>
                <a:lnTo>
                  <a:pt x="208357" y="5877"/>
                </a:lnTo>
                <a:lnTo>
                  <a:pt x="247678" y="22464"/>
                </a:lnTo>
                <a:lnTo>
                  <a:pt x="280987" y="48196"/>
                </a:lnTo>
                <a:lnTo>
                  <a:pt x="306719" y="81505"/>
                </a:lnTo>
                <a:lnTo>
                  <a:pt x="323306" y="120826"/>
                </a:lnTo>
                <a:lnTo>
                  <a:pt x="329183" y="164592"/>
                </a:lnTo>
                <a:lnTo>
                  <a:pt x="323306" y="208357"/>
                </a:lnTo>
                <a:lnTo>
                  <a:pt x="306719" y="247678"/>
                </a:lnTo>
                <a:lnTo>
                  <a:pt x="280987" y="280987"/>
                </a:lnTo>
                <a:lnTo>
                  <a:pt x="247678" y="306719"/>
                </a:lnTo>
                <a:lnTo>
                  <a:pt x="208357" y="323306"/>
                </a:lnTo>
                <a:lnTo>
                  <a:pt x="164592" y="329184"/>
                </a:lnTo>
                <a:lnTo>
                  <a:pt x="120826" y="323306"/>
                </a:lnTo>
                <a:lnTo>
                  <a:pt x="81505" y="306719"/>
                </a:lnTo>
                <a:lnTo>
                  <a:pt x="48196" y="280987"/>
                </a:lnTo>
                <a:lnTo>
                  <a:pt x="22464" y="247678"/>
                </a:lnTo>
                <a:lnTo>
                  <a:pt x="5877" y="208357"/>
                </a:lnTo>
                <a:lnTo>
                  <a:pt x="0" y="16459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52852" y="4375313"/>
            <a:ext cx="1482726" cy="2067874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ts val="1639"/>
              </a:lnSpc>
              <a:spcBef>
                <a:spcPts val="285"/>
              </a:spcBef>
            </a:pPr>
            <a:r>
              <a:rPr sz="1500" b="1" dirty="0">
                <a:solidFill>
                  <a:srgbClr val="C00000"/>
                </a:solidFill>
                <a:latin typeface="Verdana"/>
                <a:cs typeface="Verdana"/>
              </a:rPr>
              <a:t>contatto</a:t>
            </a:r>
            <a:r>
              <a:rPr sz="1500" b="1" spc="-11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500" b="1" dirty="0">
                <a:solidFill>
                  <a:srgbClr val="C00000"/>
                </a:solidFill>
                <a:latin typeface="Verdana"/>
                <a:cs typeface="Verdana"/>
              </a:rPr>
              <a:t>con  la</a:t>
            </a:r>
            <a:r>
              <a:rPr sz="1500" b="1" spc="-2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500" b="1" dirty="0">
                <a:solidFill>
                  <a:srgbClr val="C00000"/>
                </a:solidFill>
                <a:latin typeface="Verdana"/>
                <a:cs typeface="Verdana"/>
              </a:rPr>
              <a:t>vittima:</a:t>
            </a:r>
            <a:endParaRPr sz="1500" dirty="0">
              <a:latin typeface="Verdana"/>
              <a:cs typeface="Verdana"/>
            </a:endParaRPr>
          </a:p>
          <a:p>
            <a:pPr marL="12700" marR="599440">
              <a:lnSpc>
                <a:spcPts val="1300"/>
              </a:lnSpc>
              <a:spcBef>
                <a:spcPts val="640"/>
              </a:spcBef>
            </a:pPr>
            <a:r>
              <a:rPr sz="1250" b="1" i="1" spc="-150" dirty="0">
                <a:latin typeface="Verdana"/>
                <a:cs typeface="Verdana"/>
              </a:rPr>
              <a:t>avvicinarsi,  interessarsi,</a:t>
            </a:r>
            <a:endParaRPr sz="1250" spc="-1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250" b="1" i="1" spc="-150" dirty="0">
                <a:latin typeface="Verdana"/>
                <a:cs typeface="Verdana"/>
              </a:rPr>
              <a:t>prendersi cura,</a:t>
            </a:r>
            <a:endParaRPr sz="1250" spc="-1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250" b="1" i="1" spc="-150" dirty="0">
                <a:latin typeface="Verdana"/>
                <a:cs typeface="Verdana"/>
              </a:rPr>
              <a:t>attenzioni particolari </a:t>
            </a:r>
            <a:r>
              <a:rPr sz="1200" b="1" spc="-150" dirty="0">
                <a:latin typeface="Verdana"/>
                <a:cs typeface="Verdana"/>
              </a:rPr>
              <a:t>…</a:t>
            </a:r>
            <a:endParaRPr sz="1200" spc="-150" dirty="0">
              <a:latin typeface="Verdana"/>
              <a:cs typeface="Verdana"/>
            </a:endParaRPr>
          </a:p>
          <a:p>
            <a:pPr marL="12700" marR="80645">
              <a:lnSpc>
                <a:spcPts val="1300"/>
              </a:lnSpc>
              <a:spcBef>
                <a:spcPts val="509"/>
              </a:spcBef>
            </a:pPr>
            <a:r>
              <a:rPr sz="1250" b="1" i="1" spc="-150" dirty="0">
                <a:latin typeface="Verdana"/>
                <a:cs typeface="Verdana"/>
              </a:rPr>
              <a:t>farsi notare e attirare  l‘attenzione</a:t>
            </a:r>
            <a:endParaRPr sz="1250" spc="-150" dirty="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02152" y="3149854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20" h="439420">
                <a:moveTo>
                  <a:pt x="219456" y="0"/>
                </a:moveTo>
                <a:lnTo>
                  <a:pt x="175240" y="4460"/>
                </a:lnTo>
                <a:lnTo>
                  <a:pt x="134052" y="17252"/>
                </a:lnTo>
                <a:lnTo>
                  <a:pt x="96775" y="37491"/>
                </a:lnTo>
                <a:lnTo>
                  <a:pt x="64293" y="64293"/>
                </a:lnTo>
                <a:lnTo>
                  <a:pt x="37491" y="96775"/>
                </a:lnTo>
                <a:lnTo>
                  <a:pt x="17252" y="134052"/>
                </a:lnTo>
                <a:lnTo>
                  <a:pt x="4460" y="175240"/>
                </a:lnTo>
                <a:lnTo>
                  <a:pt x="0" y="219456"/>
                </a:lnTo>
                <a:lnTo>
                  <a:pt x="4460" y="263671"/>
                </a:lnTo>
                <a:lnTo>
                  <a:pt x="17252" y="304859"/>
                </a:lnTo>
                <a:lnTo>
                  <a:pt x="37491" y="342136"/>
                </a:lnTo>
                <a:lnTo>
                  <a:pt x="64293" y="374618"/>
                </a:lnTo>
                <a:lnTo>
                  <a:pt x="96775" y="401420"/>
                </a:lnTo>
                <a:lnTo>
                  <a:pt x="134052" y="421659"/>
                </a:lnTo>
                <a:lnTo>
                  <a:pt x="175240" y="434451"/>
                </a:lnTo>
                <a:lnTo>
                  <a:pt x="219456" y="438912"/>
                </a:lnTo>
                <a:lnTo>
                  <a:pt x="263671" y="434451"/>
                </a:lnTo>
                <a:lnTo>
                  <a:pt x="304859" y="421659"/>
                </a:lnTo>
                <a:lnTo>
                  <a:pt x="342136" y="401420"/>
                </a:lnTo>
                <a:lnTo>
                  <a:pt x="374618" y="374618"/>
                </a:lnTo>
                <a:lnTo>
                  <a:pt x="401420" y="342136"/>
                </a:lnTo>
                <a:lnTo>
                  <a:pt x="421659" y="304859"/>
                </a:lnTo>
                <a:lnTo>
                  <a:pt x="434451" y="263671"/>
                </a:lnTo>
                <a:lnTo>
                  <a:pt x="438912" y="219456"/>
                </a:lnTo>
                <a:lnTo>
                  <a:pt x="434451" y="175240"/>
                </a:lnTo>
                <a:lnTo>
                  <a:pt x="421659" y="134052"/>
                </a:lnTo>
                <a:lnTo>
                  <a:pt x="401420" y="96775"/>
                </a:lnTo>
                <a:lnTo>
                  <a:pt x="374618" y="64293"/>
                </a:lnTo>
                <a:lnTo>
                  <a:pt x="342136" y="37491"/>
                </a:lnTo>
                <a:lnTo>
                  <a:pt x="304859" y="17252"/>
                </a:lnTo>
                <a:lnTo>
                  <a:pt x="263671" y="4460"/>
                </a:lnTo>
                <a:lnTo>
                  <a:pt x="219456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02152" y="3149854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20" h="439420">
                <a:moveTo>
                  <a:pt x="0" y="219456"/>
                </a:moveTo>
                <a:lnTo>
                  <a:pt x="4460" y="175240"/>
                </a:lnTo>
                <a:lnTo>
                  <a:pt x="17252" y="134052"/>
                </a:lnTo>
                <a:lnTo>
                  <a:pt x="37491" y="96775"/>
                </a:lnTo>
                <a:lnTo>
                  <a:pt x="64293" y="64293"/>
                </a:lnTo>
                <a:lnTo>
                  <a:pt x="96775" y="37491"/>
                </a:lnTo>
                <a:lnTo>
                  <a:pt x="134052" y="17252"/>
                </a:lnTo>
                <a:lnTo>
                  <a:pt x="175240" y="4460"/>
                </a:lnTo>
                <a:lnTo>
                  <a:pt x="219456" y="0"/>
                </a:lnTo>
                <a:lnTo>
                  <a:pt x="263671" y="4460"/>
                </a:lnTo>
                <a:lnTo>
                  <a:pt x="304859" y="17252"/>
                </a:lnTo>
                <a:lnTo>
                  <a:pt x="342136" y="37491"/>
                </a:lnTo>
                <a:lnTo>
                  <a:pt x="374618" y="64293"/>
                </a:lnTo>
                <a:lnTo>
                  <a:pt x="401420" y="96775"/>
                </a:lnTo>
                <a:lnTo>
                  <a:pt x="421659" y="134052"/>
                </a:lnTo>
                <a:lnTo>
                  <a:pt x="434451" y="175240"/>
                </a:lnTo>
                <a:lnTo>
                  <a:pt x="438912" y="219456"/>
                </a:lnTo>
                <a:lnTo>
                  <a:pt x="434451" y="263671"/>
                </a:lnTo>
                <a:lnTo>
                  <a:pt x="421659" y="304859"/>
                </a:lnTo>
                <a:lnTo>
                  <a:pt x="401420" y="342136"/>
                </a:lnTo>
                <a:lnTo>
                  <a:pt x="374618" y="374618"/>
                </a:lnTo>
                <a:lnTo>
                  <a:pt x="342136" y="401420"/>
                </a:lnTo>
                <a:lnTo>
                  <a:pt x="304859" y="421659"/>
                </a:lnTo>
                <a:lnTo>
                  <a:pt x="263671" y="434451"/>
                </a:lnTo>
                <a:lnTo>
                  <a:pt x="219456" y="438912"/>
                </a:lnTo>
                <a:lnTo>
                  <a:pt x="175240" y="434451"/>
                </a:lnTo>
                <a:lnTo>
                  <a:pt x="134052" y="421659"/>
                </a:lnTo>
                <a:lnTo>
                  <a:pt x="96775" y="401420"/>
                </a:lnTo>
                <a:lnTo>
                  <a:pt x="64293" y="374618"/>
                </a:lnTo>
                <a:lnTo>
                  <a:pt x="37491" y="342136"/>
                </a:lnTo>
                <a:lnTo>
                  <a:pt x="17252" y="304859"/>
                </a:lnTo>
                <a:lnTo>
                  <a:pt x="4460" y="263671"/>
                </a:lnTo>
                <a:lnTo>
                  <a:pt x="0" y="21945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012270" y="3897965"/>
            <a:ext cx="1441069" cy="1992212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spcBef>
                <a:spcPts val="395"/>
              </a:spcBef>
            </a:pPr>
            <a:r>
              <a:rPr lang="it-IT" sz="1250" b="1" i="1" spc="-150" dirty="0">
                <a:latin typeface="Verdana"/>
                <a:cs typeface="Verdana"/>
              </a:rPr>
              <a:t>regali, vantaggi,  promesse,</a:t>
            </a:r>
            <a:endParaRPr lang="it-IT" sz="1250" spc="-1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250" b="1" i="1" spc="-150" dirty="0" err="1">
                <a:latin typeface="Verdana"/>
                <a:cs typeface="Verdana"/>
              </a:rPr>
              <a:t>sostegni</a:t>
            </a:r>
            <a:r>
              <a:rPr sz="1250" b="1" i="1" spc="-150" dirty="0">
                <a:latin typeface="Verdana"/>
                <a:cs typeface="Verdana"/>
              </a:rPr>
              <a:t>,</a:t>
            </a:r>
            <a:endParaRPr sz="1250" spc="-1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it-IT" sz="1250" b="1" i="1" spc="-150" dirty="0">
                <a:latin typeface="Verdana"/>
                <a:cs typeface="Verdana"/>
              </a:rPr>
              <a:t>i</a:t>
            </a:r>
            <a:r>
              <a:rPr sz="1250" b="1" i="1" spc="-150" dirty="0" err="1">
                <a:latin typeface="Verdana"/>
                <a:cs typeface="Verdana"/>
              </a:rPr>
              <a:t>mpegno</a:t>
            </a:r>
            <a:r>
              <a:rPr lang="it-IT" sz="1250" b="1" i="1" spc="-150" dirty="0">
                <a:latin typeface="Verdana"/>
                <a:cs typeface="Verdana"/>
              </a:rPr>
              <a:t> </a:t>
            </a:r>
            <a:r>
              <a:rPr sz="1250" b="1" i="1" spc="-150" dirty="0" err="1">
                <a:latin typeface="Verdana"/>
                <a:cs typeface="Verdana"/>
              </a:rPr>
              <a:t>straordinario</a:t>
            </a:r>
            <a:endParaRPr sz="1250" spc="-1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200" b="1" spc="-150" dirty="0">
                <a:latin typeface="Verdana"/>
                <a:cs typeface="Verdana"/>
              </a:rPr>
              <a:t>…</a:t>
            </a:r>
            <a:endParaRPr sz="1200" spc="-1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250" b="1" i="1" spc="-150" dirty="0">
                <a:latin typeface="Verdana"/>
                <a:cs typeface="Verdana"/>
              </a:rPr>
              <a:t>farsi cercare,</a:t>
            </a:r>
            <a:endParaRPr sz="1250" spc="-1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250" b="1" i="1" spc="-150" dirty="0">
                <a:latin typeface="Verdana"/>
                <a:cs typeface="Verdana"/>
              </a:rPr>
              <a:t>creare una dipendenza</a:t>
            </a:r>
            <a:endParaRPr sz="1250" spc="-150" dirty="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02935" y="2468626"/>
            <a:ext cx="567055" cy="567055"/>
          </a:xfrm>
          <a:custGeom>
            <a:avLst/>
            <a:gdLst/>
            <a:ahLst/>
            <a:cxnLst/>
            <a:rect l="l" t="t" r="r" b="b"/>
            <a:pathLst>
              <a:path w="567054" h="567055">
                <a:moveTo>
                  <a:pt x="283463" y="0"/>
                </a:moveTo>
                <a:lnTo>
                  <a:pt x="237475" y="3709"/>
                </a:lnTo>
                <a:lnTo>
                  <a:pt x="193852" y="14447"/>
                </a:lnTo>
                <a:lnTo>
                  <a:pt x="153179" y="31632"/>
                </a:lnTo>
                <a:lnTo>
                  <a:pt x="116037" y="54681"/>
                </a:lnTo>
                <a:lnTo>
                  <a:pt x="83010" y="83010"/>
                </a:lnTo>
                <a:lnTo>
                  <a:pt x="54681" y="116037"/>
                </a:lnTo>
                <a:lnTo>
                  <a:pt x="31632" y="153179"/>
                </a:lnTo>
                <a:lnTo>
                  <a:pt x="14447" y="193852"/>
                </a:lnTo>
                <a:lnTo>
                  <a:pt x="3709" y="237475"/>
                </a:lnTo>
                <a:lnTo>
                  <a:pt x="0" y="283463"/>
                </a:lnTo>
                <a:lnTo>
                  <a:pt x="3709" y="329452"/>
                </a:lnTo>
                <a:lnTo>
                  <a:pt x="14447" y="373075"/>
                </a:lnTo>
                <a:lnTo>
                  <a:pt x="31632" y="413748"/>
                </a:lnTo>
                <a:lnTo>
                  <a:pt x="54681" y="450890"/>
                </a:lnTo>
                <a:lnTo>
                  <a:pt x="83010" y="483917"/>
                </a:lnTo>
                <a:lnTo>
                  <a:pt x="116037" y="512246"/>
                </a:lnTo>
                <a:lnTo>
                  <a:pt x="153179" y="535295"/>
                </a:lnTo>
                <a:lnTo>
                  <a:pt x="193852" y="552480"/>
                </a:lnTo>
                <a:lnTo>
                  <a:pt x="237475" y="563218"/>
                </a:lnTo>
                <a:lnTo>
                  <a:pt x="283463" y="566927"/>
                </a:lnTo>
                <a:lnTo>
                  <a:pt x="329452" y="563218"/>
                </a:lnTo>
                <a:lnTo>
                  <a:pt x="373075" y="552480"/>
                </a:lnTo>
                <a:lnTo>
                  <a:pt x="413748" y="535295"/>
                </a:lnTo>
                <a:lnTo>
                  <a:pt x="450890" y="512246"/>
                </a:lnTo>
                <a:lnTo>
                  <a:pt x="483917" y="483917"/>
                </a:lnTo>
                <a:lnTo>
                  <a:pt x="512246" y="450890"/>
                </a:lnTo>
                <a:lnTo>
                  <a:pt x="535295" y="413748"/>
                </a:lnTo>
                <a:lnTo>
                  <a:pt x="552480" y="373075"/>
                </a:lnTo>
                <a:lnTo>
                  <a:pt x="563218" y="329452"/>
                </a:lnTo>
                <a:lnTo>
                  <a:pt x="566927" y="283463"/>
                </a:lnTo>
                <a:lnTo>
                  <a:pt x="563218" y="237475"/>
                </a:lnTo>
                <a:lnTo>
                  <a:pt x="552480" y="193852"/>
                </a:lnTo>
                <a:lnTo>
                  <a:pt x="535295" y="153179"/>
                </a:lnTo>
                <a:lnTo>
                  <a:pt x="512246" y="116037"/>
                </a:lnTo>
                <a:lnTo>
                  <a:pt x="483917" y="83010"/>
                </a:lnTo>
                <a:lnTo>
                  <a:pt x="450890" y="54681"/>
                </a:lnTo>
                <a:lnTo>
                  <a:pt x="413748" y="31632"/>
                </a:lnTo>
                <a:lnTo>
                  <a:pt x="373075" y="14447"/>
                </a:lnTo>
                <a:lnTo>
                  <a:pt x="329452" y="3709"/>
                </a:lnTo>
                <a:lnTo>
                  <a:pt x="283463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02935" y="2468626"/>
            <a:ext cx="567055" cy="567055"/>
          </a:xfrm>
          <a:custGeom>
            <a:avLst/>
            <a:gdLst/>
            <a:ahLst/>
            <a:cxnLst/>
            <a:rect l="l" t="t" r="r" b="b"/>
            <a:pathLst>
              <a:path w="567054" h="567055">
                <a:moveTo>
                  <a:pt x="0" y="283463"/>
                </a:moveTo>
                <a:lnTo>
                  <a:pt x="3709" y="237475"/>
                </a:lnTo>
                <a:lnTo>
                  <a:pt x="14447" y="193852"/>
                </a:lnTo>
                <a:lnTo>
                  <a:pt x="31632" y="153179"/>
                </a:lnTo>
                <a:lnTo>
                  <a:pt x="54681" y="116037"/>
                </a:lnTo>
                <a:lnTo>
                  <a:pt x="83010" y="83010"/>
                </a:lnTo>
                <a:lnTo>
                  <a:pt x="116037" y="54681"/>
                </a:lnTo>
                <a:lnTo>
                  <a:pt x="153179" y="31632"/>
                </a:lnTo>
                <a:lnTo>
                  <a:pt x="193852" y="14447"/>
                </a:lnTo>
                <a:lnTo>
                  <a:pt x="237475" y="3709"/>
                </a:lnTo>
                <a:lnTo>
                  <a:pt x="283463" y="0"/>
                </a:lnTo>
                <a:lnTo>
                  <a:pt x="329452" y="3709"/>
                </a:lnTo>
                <a:lnTo>
                  <a:pt x="373075" y="14447"/>
                </a:lnTo>
                <a:lnTo>
                  <a:pt x="413748" y="31632"/>
                </a:lnTo>
                <a:lnTo>
                  <a:pt x="450890" y="54681"/>
                </a:lnTo>
                <a:lnTo>
                  <a:pt x="483917" y="83010"/>
                </a:lnTo>
                <a:lnTo>
                  <a:pt x="512246" y="116037"/>
                </a:lnTo>
                <a:lnTo>
                  <a:pt x="535295" y="153179"/>
                </a:lnTo>
                <a:lnTo>
                  <a:pt x="552480" y="193852"/>
                </a:lnTo>
                <a:lnTo>
                  <a:pt x="563218" y="237475"/>
                </a:lnTo>
                <a:lnTo>
                  <a:pt x="566927" y="283463"/>
                </a:lnTo>
                <a:lnTo>
                  <a:pt x="563218" y="329452"/>
                </a:lnTo>
                <a:lnTo>
                  <a:pt x="552480" y="373075"/>
                </a:lnTo>
                <a:lnTo>
                  <a:pt x="535295" y="413748"/>
                </a:lnTo>
                <a:lnTo>
                  <a:pt x="512246" y="450890"/>
                </a:lnTo>
                <a:lnTo>
                  <a:pt x="483917" y="483917"/>
                </a:lnTo>
                <a:lnTo>
                  <a:pt x="450890" y="512246"/>
                </a:lnTo>
                <a:lnTo>
                  <a:pt x="413748" y="535295"/>
                </a:lnTo>
                <a:lnTo>
                  <a:pt x="373075" y="552480"/>
                </a:lnTo>
                <a:lnTo>
                  <a:pt x="329452" y="563218"/>
                </a:lnTo>
                <a:lnTo>
                  <a:pt x="283463" y="566927"/>
                </a:lnTo>
                <a:lnTo>
                  <a:pt x="237475" y="563218"/>
                </a:lnTo>
                <a:lnTo>
                  <a:pt x="193852" y="552480"/>
                </a:lnTo>
                <a:lnTo>
                  <a:pt x="153179" y="535295"/>
                </a:lnTo>
                <a:lnTo>
                  <a:pt x="116037" y="512246"/>
                </a:lnTo>
                <a:lnTo>
                  <a:pt x="83010" y="483917"/>
                </a:lnTo>
                <a:lnTo>
                  <a:pt x="54681" y="450890"/>
                </a:lnTo>
                <a:lnTo>
                  <a:pt x="31632" y="413748"/>
                </a:lnTo>
                <a:lnTo>
                  <a:pt x="14447" y="373075"/>
                </a:lnTo>
                <a:lnTo>
                  <a:pt x="3709" y="329452"/>
                </a:lnTo>
                <a:lnTo>
                  <a:pt x="0" y="28346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809076" y="2379456"/>
            <a:ext cx="1472565" cy="1325619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15875">
              <a:lnSpc>
                <a:spcPct val="91200"/>
              </a:lnSpc>
              <a:spcBef>
                <a:spcPts val="250"/>
              </a:spcBef>
            </a:pPr>
            <a:r>
              <a:rPr sz="1400" b="1" dirty="0">
                <a:solidFill>
                  <a:srgbClr val="C00000"/>
                </a:solidFill>
                <a:latin typeface="Verdana"/>
                <a:cs typeface="Verdana"/>
              </a:rPr>
              <a:t>annebbiare la  </a:t>
            </a:r>
            <a:r>
              <a:rPr sz="1400" b="1" spc="-5" dirty="0">
                <a:solidFill>
                  <a:srgbClr val="C00000"/>
                </a:solidFill>
                <a:latin typeface="Verdana"/>
                <a:cs typeface="Verdana"/>
              </a:rPr>
              <a:t>percezione  d</a:t>
            </a:r>
            <a:r>
              <a:rPr sz="1400" b="1" spc="5" dirty="0">
                <a:solidFill>
                  <a:srgbClr val="C00000"/>
                </a:solidFill>
                <a:latin typeface="Verdana"/>
                <a:cs typeface="Verdana"/>
              </a:rPr>
              <a:t>e</a:t>
            </a:r>
            <a:r>
              <a:rPr sz="1400" b="1" dirty="0">
                <a:solidFill>
                  <a:srgbClr val="C00000"/>
                </a:solidFill>
                <a:latin typeface="Verdana"/>
                <a:cs typeface="Verdana"/>
              </a:rPr>
              <a:t>ll‘ambien</a:t>
            </a:r>
            <a:r>
              <a:rPr sz="1400" b="1" spc="-5" dirty="0">
                <a:solidFill>
                  <a:srgbClr val="C00000"/>
                </a:solidFill>
                <a:latin typeface="Verdana"/>
                <a:cs typeface="Verdana"/>
              </a:rPr>
              <a:t>t</a:t>
            </a:r>
            <a:r>
              <a:rPr sz="1400" b="1" dirty="0">
                <a:solidFill>
                  <a:srgbClr val="C00000"/>
                </a:solidFill>
                <a:latin typeface="Verdana"/>
                <a:cs typeface="Verdana"/>
              </a:rPr>
              <a:t>e:</a:t>
            </a:r>
            <a:endParaRPr sz="1400" dirty="0">
              <a:latin typeface="Verdana"/>
              <a:cs typeface="Verdana"/>
            </a:endParaRPr>
          </a:p>
          <a:p>
            <a:pPr marL="12700" marR="5080">
              <a:lnSpc>
                <a:spcPct val="120000"/>
              </a:lnSpc>
              <a:spcBef>
                <a:spcPts val="114"/>
              </a:spcBef>
            </a:pPr>
            <a:r>
              <a:rPr sz="1250" b="1" i="1" spc="-150" dirty="0">
                <a:latin typeface="Verdana"/>
                <a:cs typeface="Verdana"/>
              </a:rPr>
              <a:t>persona affidabile,  </a:t>
            </a:r>
            <a:r>
              <a:rPr sz="1250" b="1" i="1" spc="-150" dirty="0" err="1">
                <a:latin typeface="Verdana"/>
                <a:cs typeface="Verdana"/>
              </a:rPr>
              <a:t>ammirata</a:t>
            </a:r>
            <a:r>
              <a:rPr sz="1250" b="1" i="1" spc="-150" dirty="0">
                <a:latin typeface="Verdana"/>
                <a:cs typeface="Verdana"/>
              </a:rPr>
              <a:t> e</a:t>
            </a:r>
            <a:r>
              <a:rPr lang="it-IT" sz="1250" b="1" i="1" spc="-150" dirty="0">
                <a:latin typeface="Verdana"/>
                <a:cs typeface="Verdana"/>
              </a:rPr>
              <a:t> </a:t>
            </a:r>
            <a:r>
              <a:rPr sz="1250" b="1" i="1" spc="-150" dirty="0">
                <a:latin typeface="Verdana"/>
                <a:cs typeface="Verdana"/>
              </a:rPr>
              <a:t>ben</a:t>
            </a:r>
            <a:r>
              <a:rPr lang="it-IT" sz="1250" b="1" i="1" spc="-150" dirty="0">
                <a:latin typeface="Verdana"/>
                <a:cs typeface="Verdana"/>
              </a:rPr>
              <a:t> </a:t>
            </a:r>
            <a:r>
              <a:rPr sz="1250" b="1" i="1" spc="-150" dirty="0" err="1">
                <a:latin typeface="Verdana"/>
                <a:cs typeface="Verdana"/>
              </a:rPr>
              <a:t>voluta</a:t>
            </a:r>
            <a:r>
              <a:rPr sz="1250" b="1" i="1" spc="-150" dirty="0">
                <a:latin typeface="Verdana"/>
                <a:cs typeface="Verdana"/>
              </a:rPr>
              <a:t> da</a:t>
            </a:r>
            <a:r>
              <a:rPr lang="it-IT" sz="1250" b="1" i="1" spc="-150" dirty="0">
                <a:latin typeface="Verdana"/>
                <a:cs typeface="Verdana"/>
              </a:rPr>
              <a:t> tutti</a:t>
            </a:r>
            <a:endParaRPr sz="1250" spc="-150" dirty="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954011" y="2013711"/>
            <a:ext cx="722630" cy="722630"/>
          </a:xfrm>
          <a:custGeom>
            <a:avLst/>
            <a:gdLst/>
            <a:ahLst/>
            <a:cxnLst/>
            <a:rect l="l" t="t" r="r" b="b"/>
            <a:pathLst>
              <a:path w="722629" h="722630">
                <a:moveTo>
                  <a:pt x="361188" y="0"/>
                </a:moveTo>
                <a:lnTo>
                  <a:pt x="312168" y="3296"/>
                </a:lnTo>
                <a:lnTo>
                  <a:pt x="265156" y="12899"/>
                </a:lnTo>
                <a:lnTo>
                  <a:pt x="220581" y="28378"/>
                </a:lnTo>
                <a:lnTo>
                  <a:pt x="178872" y="49304"/>
                </a:lnTo>
                <a:lnTo>
                  <a:pt x="140460" y="75246"/>
                </a:lnTo>
                <a:lnTo>
                  <a:pt x="105775" y="105775"/>
                </a:lnTo>
                <a:lnTo>
                  <a:pt x="75246" y="140460"/>
                </a:lnTo>
                <a:lnTo>
                  <a:pt x="49304" y="178872"/>
                </a:lnTo>
                <a:lnTo>
                  <a:pt x="28378" y="220581"/>
                </a:lnTo>
                <a:lnTo>
                  <a:pt x="12899" y="265156"/>
                </a:lnTo>
                <a:lnTo>
                  <a:pt x="3296" y="312168"/>
                </a:lnTo>
                <a:lnTo>
                  <a:pt x="0" y="361188"/>
                </a:lnTo>
                <a:lnTo>
                  <a:pt x="3296" y="410207"/>
                </a:lnTo>
                <a:lnTo>
                  <a:pt x="12899" y="457219"/>
                </a:lnTo>
                <a:lnTo>
                  <a:pt x="28378" y="501794"/>
                </a:lnTo>
                <a:lnTo>
                  <a:pt x="49304" y="543503"/>
                </a:lnTo>
                <a:lnTo>
                  <a:pt x="75246" y="581915"/>
                </a:lnTo>
                <a:lnTo>
                  <a:pt x="105775" y="616600"/>
                </a:lnTo>
                <a:lnTo>
                  <a:pt x="140460" y="647129"/>
                </a:lnTo>
                <a:lnTo>
                  <a:pt x="178872" y="673071"/>
                </a:lnTo>
                <a:lnTo>
                  <a:pt x="220581" y="693997"/>
                </a:lnTo>
                <a:lnTo>
                  <a:pt x="265156" y="709476"/>
                </a:lnTo>
                <a:lnTo>
                  <a:pt x="312168" y="719079"/>
                </a:lnTo>
                <a:lnTo>
                  <a:pt x="361188" y="722376"/>
                </a:lnTo>
                <a:lnTo>
                  <a:pt x="410207" y="719079"/>
                </a:lnTo>
                <a:lnTo>
                  <a:pt x="457219" y="709476"/>
                </a:lnTo>
                <a:lnTo>
                  <a:pt x="501794" y="693997"/>
                </a:lnTo>
                <a:lnTo>
                  <a:pt x="543503" y="673071"/>
                </a:lnTo>
                <a:lnTo>
                  <a:pt x="581915" y="647129"/>
                </a:lnTo>
                <a:lnTo>
                  <a:pt x="616600" y="616600"/>
                </a:lnTo>
                <a:lnTo>
                  <a:pt x="647129" y="581915"/>
                </a:lnTo>
                <a:lnTo>
                  <a:pt x="673071" y="543503"/>
                </a:lnTo>
                <a:lnTo>
                  <a:pt x="693997" y="501794"/>
                </a:lnTo>
                <a:lnTo>
                  <a:pt x="709476" y="457219"/>
                </a:lnTo>
                <a:lnTo>
                  <a:pt x="719079" y="410207"/>
                </a:lnTo>
                <a:lnTo>
                  <a:pt x="722376" y="361188"/>
                </a:lnTo>
                <a:lnTo>
                  <a:pt x="719079" y="312168"/>
                </a:lnTo>
                <a:lnTo>
                  <a:pt x="709476" y="265156"/>
                </a:lnTo>
                <a:lnTo>
                  <a:pt x="693997" y="220581"/>
                </a:lnTo>
                <a:lnTo>
                  <a:pt x="673071" y="178872"/>
                </a:lnTo>
                <a:lnTo>
                  <a:pt x="647129" y="140460"/>
                </a:lnTo>
                <a:lnTo>
                  <a:pt x="616600" y="105775"/>
                </a:lnTo>
                <a:lnTo>
                  <a:pt x="581915" y="75246"/>
                </a:lnTo>
                <a:lnTo>
                  <a:pt x="543503" y="49304"/>
                </a:lnTo>
                <a:lnTo>
                  <a:pt x="501794" y="28378"/>
                </a:lnTo>
                <a:lnTo>
                  <a:pt x="457219" y="12899"/>
                </a:lnTo>
                <a:lnTo>
                  <a:pt x="410207" y="3296"/>
                </a:lnTo>
                <a:lnTo>
                  <a:pt x="361188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54011" y="2013711"/>
            <a:ext cx="722630" cy="722630"/>
          </a:xfrm>
          <a:custGeom>
            <a:avLst/>
            <a:gdLst/>
            <a:ahLst/>
            <a:cxnLst/>
            <a:rect l="l" t="t" r="r" b="b"/>
            <a:pathLst>
              <a:path w="722629" h="722630">
                <a:moveTo>
                  <a:pt x="0" y="361188"/>
                </a:moveTo>
                <a:lnTo>
                  <a:pt x="3296" y="312168"/>
                </a:lnTo>
                <a:lnTo>
                  <a:pt x="12899" y="265156"/>
                </a:lnTo>
                <a:lnTo>
                  <a:pt x="28378" y="220581"/>
                </a:lnTo>
                <a:lnTo>
                  <a:pt x="49304" y="178872"/>
                </a:lnTo>
                <a:lnTo>
                  <a:pt x="75246" y="140460"/>
                </a:lnTo>
                <a:lnTo>
                  <a:pt x="105775" y="105775"/>
                </a:lnTo>
                <a:lnTo>
                  <a:pt x="140460" y="75246"/>
                </a:lnTo>
                <a:lnTo>
                  <a:pt x="178872" y="49304"/>
                </a:lnTo>
                <a:lnTo>
                  <a:pt x="220581" y="28378"/>
                </a:lnTo>
                <a:lnTo>
                  <a:pt x="265156" y="12899"/>
                </a:lnTo>
                <a:lnTo>
                  <a:pt x="312168" y="3296"/>
                </a:lnTo>
                <a:lnTo>
                  <a:pt x="361188" y="0"/>
                </a:lnTo>
                <a:lnTo>
                  <a:pt x="410207" y="3296"/>
                </a:lnTo>
                <a:lnTo>
                  <a:pt x="457219" y="12899"/>
                </a:lnTo>
                <a:lnTo>
                  <a:pt x="501794" y="28378"/>
                </a:lnTo>
                <a:lnTo>
                  <a:pt x="543503" y="49304"/>
                </a:lnTo>
                <a:lnTo>
                  <a:pt x="581915" y="75246"/>
                </a:lnTo>
                <a:lnTo>
                  <a:pt x="616600" y="105775"/>
                </a:lnTo>
                <a:lnTo>
                  <a:pt x="647129" y="140460"/>
                </a:lnTo>
                <a:lnTo>
                  <a:pt x="673071" y="178872"/>
                </a:lnTo>
                <a:lnTo>
                  <a:pt x="693997" y="220581"/>
                </a:lnTo>
                <a:lnTo>
                  <a:pt x="709476" y="265156"/>
                </a:lnTo>
                <a:lnTo>
                  <a:pt x="719079" y="312168"/>
                </a:lnTo>
                <a:lnTo>
                  <a:pt x="722376" y="361188"/>
                </a:lnTo>
                <a:lnTo>
                  <a:pt x="719079" y="410207"/>
                </a:lnTo>
                <a:lnTo>
                  <a:pt x="709476" y="457219"/>
                </a:lnTo>
                <a:lnTo>
                  <a:pt x="693997" y="501794"/>
                </a:lnTo>
                <a:lnTo>
                  <a:pt x="673071" y="543503"/>
                </a:lnTo>
                <a:lnTo>
                  <a:pt x="647129" y="581915"/>
                </a:lnTo>
                <a:lnTo>
                  <a:pt x="616600" y="616600"/>
                </a:lnTo>
                <a:lnTo>
                  <a:pt x="581915" y="647129"/>
                </a:lnTo>
                <a:lnTo>
                  <a:pt x="543503" y="673071"/>
                </a:lnTo>
                <a:lnTo>
                  <a:pt x="501794" y="693997"/>
                </a:lnTo>
                <a:lnTo>
                  <a:pt x="457219" y="709476"/>
                </a:lnTo>
                <a:lnTo>
                  <a:pt x="410207" y="719079"/>
                </a:lnTo>
                <a:lnTo>
                  <a:pt x="361188" y="722376"/>
                </a:lnTo>
                <a:lnTo>
                  <a:pt x="312168" y="719079"/>
                </a:lnTo>
                <a:lnTo>
                  <a:pt x="265156" y="709476"/>
                </a:lnTo>
                <a:lnTo>
                  <a:pt x="220581" y="693997"/>
                </a:lnTo>
                <a:lnTo>
                  <a:pt x="178872" y="673071"/>
                </a:lnTo>
                <a:lnTo>
                  <a:pt x="140460" y="647129"/>
                </a:lnTo>
                <a:lnTo>
                  <a:pt x="105775" y="616600"/>
                </a:lnTo>
                <a:lnTo>
                  <a:pt x="75246" y="581915"/>
                </a:lnTo>
                <a:lnTo>
                  <a:pt x="49304" y="543503"/>
                </a:lnTo>
                <a:lnTo>
                  <a:pt x="28378" y="501794"/>
                </a:lnTo>
                <a:lnTo>
                  <a:pt x="12899" y="457219"/>
                </a:lnTo>
                <a:lnTo>
                  <a:pt x="3296" y="410207"/>
                </a:lnTo>
                <a:lnTo>
                  <a:pt x="0" y="36118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686547" y="2335225"/>
            <a:ext cx="1395730" cy="14356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180"/>
              </a:lnSpc>
              <a:spcBef>
                <a:spcPts val="95"/>
              </a:spcBef>
            </a:pPr>
            <a:r>
              <a:rPr sz="1900" b="1" spc="-5" dirty="0">
                <a:solidFill>
                  <a:srgbClr val="C00000"/>
                </a:solidFill>
                <a:latin typeface="Verdana"/>
                <a:cs typeface="Verdana"/>
              </a:rPr>
              <a:t>sedurre</a:t>
            </a:r>
            <a:r>
              <a:rPr sz="1900" b="1" spc="-7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Verdana"/>
                <a:cs typeface="Verdana"/>
              </a:rPr>
              <a:t>la</a:t>
            </a:r>
            <a:endParaRPr sz="1900" dirty="0">
              <a:latin typeface="Verdana"/>
              <a:cs typeface="Verdana"/>
            </a:endParaRPr>
          </a:p>
          <a:p>
            <a:pPr marL="12700">
              <a:lnSpc>
                <a:spcPts val="2090"/>
              </a:lnSpc>
            </a:pPr>
            <a:r>
              <a:rPr sz="1900" b="1" spc="-5" dirty="0">
                <a:solidFill>
                  <a:srgbClr val="C00000"/>
                </a:solidFill>
                <a:latin typeface="Verdana"/>
                <a:cs typeface="Verdana"/>
              </a:rPr>
              <a:t>vittima:</a:t>
            </a:r>
            <a:endParaRPr sz="1900" dirty="0">
              <a:latin typeface="Verdana"/>
              <a:cs typeface="Verdana"/>
            </a:endParaRPr>
          </a:p>
          <a:p>
            <a:pPr marL="12700">
              <a:lnSpc>
                <a:spcPts val="1410"/>
              </a:lnSpc>
            </a:pPr>
            <a:r>
              <a:rPr sz="1250" b="1" i="1" spc="-150" dirty="0">
                <a:latin typeface="Verdana"/>
                <a:cs typeface="Verdana"/>
              </a:rPr>
              <a:t>manipolare,</a:t>
            </a:r>
            <a:endParaRPr sz="1250" spc="-150" dirty="0">
              <a:latin typeface="Verdana"/>
              <a:cs typeface="Verdana"/>
            </a:endParaRPr>
          </a:p>
          <a:p>
            <a:pPr marL="12700" marR="177800">
              <a:lnSpc>
                <a:spcPct val="120000"/>
              </a:lnSpc>
            </a:pPr>
            <a:r>
              <a:rPr sz="1250" b="1" i="1" spc="-150" dirty="0">
                <a:latin typeface="Verdana"/>
                <a:cs typeface="Verdana"/>
              </a:rPr>
              <a:t>giocare, coinvolgere  alcol, droghe …</a:t>
            </a:r>
            <a:endParaRPr sz="1250" spc="-150" dirty="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53353" y="4685792"/>
            <a:ext cx="2518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C00000"/>
                </a:solidFill>
                <a:latin typeface="Verdana"/>
                <a:cs typeface="Verdana"/>
              </a:rPr>
              <a:t>costrizione </a:t>
            </a:r>
            <a:r>
              <a:rPr sz="1200" b="1" dirty="0">
                <a:solidFill>
                  <a:srgbClr val="C00000"/>
                </a:solidFill>
                <a:latin typeface="Verdana"/>
                <a:cs typeface="Verdana"/>
              </a:rPr>
              <a:t>a </a:t>
            </a:r>
            <a:r>
              <a:rPr sz="1200" b="1" spc="-5" dirty="0">
                <a:solidFill>
                  <a:srgbClr val="C00000"/>
                </a:solidFill>
                <a:latin typeface="Verdana"/>
                <a:cs typeface="Verdana"/>
              </a:rPr>
              <a:t>tacere</a:t>
            </a:r>
            <a:r>
              <a:rPr sz="1200" spc="-5" dirty="0">
                <a:solidFill>
                  <a:srgbClr val="C00000"/>
                </a:solidFill>
                <a:latin typeface="Verdana"/>
                <a:cs typeface="Verdana"/>
              </a:rPr>
              <a:t>: minacce,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300215" y="5276088"/>
            <a:ext cx="2824861" cy="15819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007" y="815339"/>
            <a:ext cx="4407408" cy="1866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70763" y="923289"/>
            <a:ext cx="3866515" cy="123726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833119">
              <a:lnSpc>
                <a:spcPct val="99300"/>
              </a:lnSpc>
              <a:spcBef>
                <a:spcPts val="120"/>
              </a:spcBef>
            </a:pP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Grooming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= 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adescamento 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familiarizzare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con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vittime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44970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farle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sentire	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speciali,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privilegiate</a:t>
            </a:r>
            <a:r>
              <a:rPr sz="20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15" dirty="0">
                <a:solidFill>
                  <a:srgbClr val="FFFFFF"/>
                </a:solidFill>
                <a:latin typeface="Arial"/>
                <a:cs typeface="Arial"/>
              </a:rPr>
              <a:t>…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0763" y="2138299"/>
            <a:ext cx="38665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rendendole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dipendenti,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sottomesse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832859"/>
            <a:ext cx="1976627" cy="13197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0979" y="3901440"/>
            <a:ext cx="1520952" cy="12435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008" y="3861053"/>
            <a:ext cx="1865756" cy="1178053"/>
          </a:xfrm>
          <a:custGeom>
            <a:avLst/>
            <a:gdLst/>
            <a:ahLst/>
            <a:cxnLst/>
            <a:rect l="l" t="t" r="r" b="b"/>
            <a:pathLst>
              <a:path w="1929764" h="1224279">
                <a:moveTo>
                  <a:pt x="946619" y="0"/>
                </a:moveTo>
                <a:lnTo>
                  <a:pt x="888853" y="1039"/>
                </a:lnTo>
                <a:lnTo>
                  <a:pt x="831966" y="4118"/>
                </a:lnTo>
                <a:lnTo>
                  <a:pt x="776051" y="9179"/>
                </a:lnTo>
                <a:lnTo>
                  <a:pt x="721198" y="16166"/>
                </a:lnTo>
                <a:lnTo>
                  <a:pt x="667501" y="25021"/>
                </a:lnTo>
                <a:lnTo>
                  <a:pt x="615052" y="35685"/>
                </a:lnTo>
                <a:lnTo>
                  <a:pt x="563942" y="48103"/>
                </a:lnTo>
                <a:lnTo>
                  <a:pt x="514265" y="62215"/>
                </a:lnTo>
                <a:lnTo>
                  <a:pt x="466113" y="77966"/>
                </a:lnTo>
                <a:lnTo>
                  <a:pt x="419576" y="95297"/>
                </a:lnTo>
                <a:lnTo>
                  <a:pt x="374749" y="114151"/>
                </a:lnTo>
                <a:lnTo>
                  <a:pt x="331723" y="134470"/>
                </a:lnTo>
                <a:lnTo>
                  <a:pt x="290590" y="156198"/>
                </a:lnTo>
                <a:lnTo>
                  <a:pt x="251442" y="179276"/>
                </a:lnTo>
                <a:lnTo>
                  <a:pt x="214372" y="203647"/>
                </a:lnTo>
                <a:lnTo>
                  <a:pt x="179472" y="229254"/>
                </a:lnTo>
                <a:lnTo>
                  <a:pt x="146834" y="256039"/>
                </a:lnTo>
                <a:lnTo>
                  <a:pt x="116550" y="283945"/>
                </a:lnTo>
                <a:lnTo>
                  <a:pt x="88713" y="312915"/>
                </a:lnTo>
                <a:lnTo>
                  <a:pt x="63415" y="342890"/>
                </a:lnTo>
                <a:lnTo>
                  <a:pt x="40747" y="373814"/>
                </a:lnTo>
                <a:lnTo>
                  <a:pt x="3674" y="438277"/>
                </a:lnTo>
                <a:lnTo>
                  <a:pt x="0" y="446913"/>
                </a:lnTo>
                <a:lnTo>
                  <a:pt x="0" y="777166"/>
                </a:lnTo>
                <a:lnTo>
                  <a:pt x="20803" y="818461"/>
                </a:lnTo>
                <a:lnTo>
                  <a:pt x="63415" y="881215"/>
                </a:lnTo>
                <a:lnTo>
                  <a:pt x="88713" y="911197"/>
                </a:lnTo>
                <a:lnTo>
                  <a:pt x="116550" y="940173"/>
                </a:lnTo>
                <a:lnTo>
                  <a:pt x="146834" y="968084"/>
                </a:lnTo>
                <a:lnTo>
                  <a:pt x="179472" y="994874"/>
                </a:lnTo>
                <a:lnTo>
                  <a:pt x="214372" y="1020485"/>
                </a:lnTo>
                <a:lnTo>
                  <a:pt x="251442" y="1044860"/>
                </a:lnTo>
                <a:lnTo>
                  <a:pt x="290590" y="1067942"/>
                </a:lnTo>
                <a:lnTo>
                  <a:pt x="331723" y="1089672"/>
                </a:lnTo>
                <a:lnTo>
                  <a:pt x="374749" y="1109993"/>
                </a:lnTo>
                <a:lnTo>
                  <a:pt x="419576" y="1128849"/>
                </a:lnTo>
                <a:lnTo>
                  <a:pt x="466113" y="1146182"/>
                </a:lnTo>
                <a:lnTo>
                  <a:pt x="514265" y="1161934"/>
                </a:lnTo>
                <a:lnTo>
                  <a:pt x="563942" y="1176047"/>
                </a:lnTo>
                <a:lnTo>
                  <a:pt x="615052" y="1188465"/>
                </a:lnTo>
                <a:lnTo>
                  <a:pt x="667501" y="1199131"/>
                </a:lnTo>
                <a:lnTo>
                  <a:pt x="721198" y="1207985"/>
                </a:lnTo>
                <a:lnTo>
                  <a:pt x="776051" y="1214972"/>
                </a:lnTo>
                <a:lnTo>
                  <a:pt x="831966" y="1220034"/>
                </a:lnTo>
                <a:lnTo>
                  <a:pt x="888853" y="1223113"/>
                </a:lnTo>
                <a:lnTo>
                  <a:pt x="946619" y="1224153"/>
                </a:lnTo>
                <a:lnTo>
                  <a:pt x="1004385" y="1223113"/>
                </a:lnTo>
                <a:lnTo>
                  <a:pt x="1061272" y="1220034"/>
                </a:lnTo>
                <a:lnTo>
                  <a:pt x="1117189" y="1214972"/>
                </a:lnTo>
                <a:lnTo>
                  <a:pt x="1172041" y="1207985"/>
                </a:lnTo>
                <a:lnTo>
                  <a:pt x="1225739" y="1199131"/>
                </a:lnTo>
                <a:lnTo>
                  <a:pt x="1278189" y="1188465"/>
                </a:lnTo>
                <a:lnTo>
                  <a:pt x="1329298" y="1176047"/>
                </a:lnTo>
                <a:lnTo>
                  <a:pt x="1378976" y="1161934"/>
                </a:lnTo>
                <a:lnTo>
                  <a:pt x="1427129" y="1146182"/>
                </a:lnTo>
                <a:lnTo>
                  <a:pt x="1473666" y="1128849"/>
                </a:lnTo>
                <a:lnTo>
                  <a:pt x="1518494" y="1109993"/>
                </a:lnTo>
                <a:lnTo>
                  <a:pt x="1561521" y="1089672"/>
                </a:lnTo>
                <a:lnTo>
                  <a:pt x="1602655" y="1067942"/>
                </a:lnTo>
                <a:lnTo>
                  <a:pt x="1641803" y="1044860"/>
                </a:lnTo>
                <a:lnTo>
                  <a:pt x="1678874" y="1020485"/>
                </a:lnTo>
                <a:lnTo>
                  <a:pt x="1713774" y="994874"/>
                </a:lnTo>
                <a:lnTo>
                  <a:pt x="1746413" y="968084"/>
                </a:lnTo>
                <a:lnTo>
                  <a:pt x="1776697" y="940173"/>
                </a:lnTo>
                <a:lnTo>
                  <a:pt x="1804535" y="911197"/>
                </a:lnTo>
                <a:lnTo>
                  <a:pt x="1829834" y="881215"/>
                </a:lnTo>
                <a:lnTo>
                  <a:pt x="1852502" y="850284"/>
                </a:lnTo>
                <a:lnTo>
                  <a:pt x="1889576" y="785804"/>
                </a:lnTo>
                <a:lnTo>
                  <a:pt x="1915020" y="718216"/>
                </a:lnTo>
                <a:lnTo>
                  <a:pt x="1928096" y="647980"/>
                </a:lnTo>
                <a:lnTo>
                  <a:pt x="1929764" y="612013"/>
                </a:lnTo>
                <a:lnTo>
                  <a:pt x="1928096" y="576058"/>
                </a:lnTo>
                <a:lnTo>
                  <a:pt x="1915020" y="505845"/>
                </a:lnTo>
                <a:lnTo>
                  <a:pt x="1889576" y="438277"/>
                </a:lnTo>
                <a:lnTo>
                  <a:pt x="1852502" y="373814"/>
                </a:lnTo>
                <a:lnTo>
                  <a:pt x="1829834" y="342890"/>
                </a:lnTo>
                <a:lnTo>
                  <a:pt x="1804535" y="312915"/>
                </a:lnTo>
                <a:lnTo>
                  <a:pt x="1776697" y="283945"/>
                </a:lnTo>
                <a:lnTo>
                  <a:pt x="1746413" y="256039"/>
                </a:lnTo>
                <a:lnTo>
                  <a:pt x="1713774" y="229254"/>
                </a:lnTo>
                <a:lnTo>
                  <a:pt x="1678874" y="203647"/>
                </a:lnTo>
                <a:lnTo>
                  <a:pt x="1641803" y="179276"/>
                </a:lnTo>
                <a:lnTo>
                  <a:pt x="1602655" y="156198"/>
                </a:lnTo>
                <a:lnTo>
                  <a:pt x="1561521" y="134470"/>
                </a:lnTo>
                <a:lnTo>
                  <a:pt x="1518494" y="114151"/>
                </a:lnTo>
                <a:lnTo>
                  <a:pt x="1473666" y="95297"/>
                </a:lnTo>
                <a:lnTo>
                  <a:pt x="1427129" y="77966"/>
                </a:lnTo>
                <a:lnTo>
                  <a:pt x="1378976" y="62215"/>
                </a:lnTo>
                <a:lnTo>
                  <a:pt x="1329298" y="48103"/>
                </a:lnTo>
                <a:lnTo>
                  <a:pt x="1278189" y="35685"/>
                </a:lnTo>
                <a:lnTo>
                  <a:pt x="1225739" y="25021"/>
                </a:lnTo>
                <a:lnTo>
                  <a:pt x="1172041" y="16166"/>
                </a:lnTo>
                <a:lnTo>
                  <a:pt x="1117189" y="9179"/>
                </a:lnTo>
                <a:lnTo>
                  <a:pt x="1061272" y="4118"/>
                </a:lnTo>
                <a:lnTo>
                  <a:pt x="1004385" y="1039"/>
                </a:lnTo>
                <a:lnTo>
                  <a:pt x="94661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863" y="3848657"/>
            <a:ext cx="1929764" cy="1224280"/>
          </a:xfrm>
          <a:custGeom>
            <a:avLst/>
            <a:gdLst/>
            <a:ahLst/>
            <a:cxnLst/>
            <a:rect l="l" t="t" r="r" b="b"/>
            <a:pathLst>
              <a:path w="1929764" h="1224279">
                <a:moveTo>
                  <a:pt x="0" y="446913"/>
                </a:moveTo>
                <a:lnTo>
                  <a:pt x="20803" y="405629"/>
                </a:lnTo>
                <a:lnTo>
                  <a:pt x="63415" y="342890"/>
                </a:lnTo>
                <a:lnTo>
                  <a:pt x="88713" y="312915"/>
                </a:lnTo>
                <a:lnTo>
                  <a:pt x="116550" y="283945"/>
                </a:lnTo>
                <a:lnTo>
                  <a:pt x="146834" y="256039"/>
                </a:lnTo>
                <a:lnTo>
                  <a:pt x="179472" y="229254"/>
                </a:lnTo>
                <a:lnTo>
                  <a:pt x="214372" y="203647"/>
                </a:lnTo>
                <a:lnTo>
                  <a:pt x="251442" y="179276"/>
                </a:lnTo>
                <a:lnTo>
                  <a:pt x="290590" y="156198"/>
                </a:lnTo>
                <a:lnTo>
                  <a:pt x="331723" y="134470"/>
                </a:lnTo>
                <a:lnTo>
                  <a:pt x="374749" y="114151"/>
                </a:lnTo>
                <a:lnTo>
                  <a:pt x="419576" y="95297"/>
                </a:lnTo>
                <a:lnTo>
                  <a:pt x="466113" y="77966"/>
                </a:lnTo>
                <a:lnTo>
                  <a:pt x="514265" y="62215"/>
                </a:lnTo>
                <a:lnTo>
                  <a:pt x="563942" y="48103"/>
                </a:lnTo>
                <a:lnTo>
                  <a:pt x="615052" y="35685"/>
                </a:lnTo>
                <a:lnTo>
                  <a:pt x="667501" y="25021"/>
                </a:lnTo>
                <a:lnTo>
                  <a:pt x="721198" y="16166"/>
                </a:lnTo>
                <a:lnTo>
                  <a:pt x="776051" y="9179"/>
                </a:lnTo>
                <a:lnTo>
                  <a:pt x="831966" y="4118"/>
                </a:lnTo>
                <a:lnTo>
                  <a:pt x="888853" y="1039"/>
                </a:lnTo>
                <a:lnTo>
                  <a:pt x="946619" y="0"/>
                </a:lnTo>
                <a:lnTo>
                  <a:pt x="1004385" y="1039"/>
                </a:lnTo>
                <a:lnTo>
                  <a:pt x="1061272" y="4118"/>
                </a:lnTo>
                <a:lnTo>
                  <a:pt x="1117189" y="9179"/>
                </a:lnTo>
                <a:lnTo>
                  <a:pt x="1172041" y="16166"/>
                </a:lnTo>
                <a:lnTo>
                  <a:pt x="1225739" y="25021"/>
                </a:lnTo>
                <a:lnTo>
                  <a:pt x="1278189" y="35685"/>
                </a:lnTo>
                <a:lnTo>
                  <a:pt x="1329298" y="48103"/>
                </a:lnTo>
                <a:lnTo>
                  <a:pt x="1378976" y="62215"/>
                </a:lnTo>
                <a:lnTo>
                  <a:pt x="1427129" y="77966"/>
                </a:lnTo>
                <a:lnTo>
                  <a:pt x="1473666" y="95297"/>
                </a:lnTo>
                <a:lnTo>
                  <a:pt x="1518494" y="114151"/>
                </a:lnTo>
                <a:lnTo>
                  <a:pt x="1561521" y="134470"/>
                </a:lnTo>
                <a:lnTo>
                  <a:pt x="1602655" y="156198"/>
                </a:lnTo>
                <a:lnTo>
                  <a:pt x="1641803" y="179276"/>
                </a:lnTo>
                <a:lnTo>
                  <a:pt x="1678874" y="203647"/>
                </a:lnTo>
                <a:lnTo>
                  <a:pt x="1713774" y="229254"/>
                </a:lnTo>
                <a:lnTo>
                  <a:pt x="1746413" y="256039"/>
                </a:lnTo>
                <a:lnTo>
                  <a:pt x="1776697" y="283945"/>
                </a:lnTo>
                <a:lnTo>
                  <a:pt x="1804535" y="312915"/>
                </a:lnTo>
                <a:lnTo>
                  <a:pt x="1829834" y="342890"/>
                </a:lnTo>
                <a:lnTo>
                  <a:pt x="1852502" y="373814"/>
                </a:lnTo>
                <a:lnTo>
                  <a:pt x="1889576" y="438277"/>
                </a:lnTo>
                <a:lnTo>
                  <a:pt x="1915020" y="505845"/>
                </a:lnTo>
                <a:lnTo>
                  <a:pt x="1928096" y="576058"/>
                </a:lnTo>
                <a:lnTo>
                  <a:pt x="1929764" y="612013"/>
                </a:lnTo>
                <a:lnTo>
                  <a:pt x="1928096" y="647980"/>
                </a:lnTo>
                <a:lnTo>
                  <a:pt x="1915020" y="718216"/>
                </a:lnTo>
                <a:lnTo>
                  <a:pt x="1889576" y="785804"/>
                </a:lnTo>
                <a:lnTo>
                  <a:pt x="1852502" y="850284"/>
                </a:lnTo>
                <a:lnTo>
                  <a:pt x="1829834" y="881215"/>
                </a:lnTo>
                <a:lnTo>
                  <a:pt x="1804535" y="911197"/>
                </a:lnTo>
                <a:lnTo>
                  <a:pt x="1776697" y="940173"/>
                </a:lnTo>
                <a:lnTo>
                  <a:pt x="1746413" y="968084"/>
                </a:lnTo>
                <a:lnTo>
                  <a:pt x="1713774" y="994874"/>
                </a:lnTo>
                <a:lnTo>
                  <a:pt x="1678874" y="1020485"/>
                </a:lnTo>
                <a:lnTo>
                  <a:pt x="1641803" y="1044860"/>
                </a:lnTo>
                <a:lnTo>
                  <a:pt x="1602655" y="1067942"/>
                </a:lnTo>
                <a:lnTo>
                  <a:pt x="1561521" y="1089672"/>
                </a:lnTo>
                <a:lnTo>
                  <a:pt x="1518494" y="1109993"/>
                </a:lnTo>
                <a:lnTo>
                  <a:pt x="1473666" y="1128849"/>
                </a:lnTo>
                <a:lnTo>
                  <a:pt x="1427129" y="1146182"/>
                </a:lnTo>
                <a:lnTo>
                  <a:pt x="1378976" y="1161934"/>
                </a:lnTo>
                <a:lnTo>
                  <a:pt x="1329298" y="1176047"/>
                </a:lnTo>
                <a:lnTo>
                  <a:pt x="1278189" y="1188465"/>
                </a:lnTo>
                <a:lnTo>
                  <a:pt x="1225739" y="1199131"/>
                </a:lnTo>
                <a:lnTo>
                  <a:pt x="1172041" y="1207985"/>
                </a:lnTo>
                <a:lnTo>
                  <a:pt x="1117189" y="1214972"/>
                </a:lnTo>
                <a:lnTo>
                  <a:pt x="1061272" y="1220034"/>
                </a:lnTo>
                <a:lnTo>
                  <a:pt x="1004385" y="1223113"/>
                </a:lnTo>
                <a:lnTo>
                  <a:pt x="946619" y="1224153"/>
                </a:lnTo>
                <a:lnTo>
                  <a:pt x="888853" y="1223113"/>
                </a:lnTo>
                <a:lnTo>
                  <a:pt x="831966" y="1220034"/>
                </a:lnTo>
                <a:lnTo>
                  <a:pt x="776051" y="1214972"/>
                </a:lnTo>
                <a:lnTo>
                  <a:pt x="721198" y="1207985"/>
                </a:lnTo>
                <a:lnTo>
                  <a:pt x="667501" y="1199131"/>
                </a:lnTo>
                <a:lnTo>
                  <a:pt x="615052" y="1188465"/>
                </a:lnTo>
                <a:lnTo>
                  <a:pt x="563942" y="1176047"/>
                </a:lnTo>
                <a:lnTo>
                  <a:pt x="514265" y="1161934"/>
                </a:lnTo>
                <a:lnTo>
                  <a:pt x="466113" y="1146182"/>
                </a:lnTo>
                <a:lnTo>
                  <a:pt x="419576" y="1128849"/>
                </a:lnTo>
                <a:lnTo>
                  <a:pt x="374749" y="1109993"/>
                </a:lnTo>
                <a:lnTo>
                  <a:pt x="331723" y="1089672"/>
                </a:lnTo>
                <a:lnTo>
                  <a:pt x="290590" y="1067942"/>
                </a:lnTo>
                <a:lnTo>
                  <a:pt x="251442" y="1044860"/>
                </a:lnTo>
                <a:lnTo>
                  <a:pt x="214372" y="1020485"/>
                </a:lnTo>
                <a:lnTo>
                  <a:pt x="179472" y="994874"/>
                </a:lnTo>
                <a:lnTo>
                  <a:pt x="146834" y="968084"/>
                </a:lnTo>
                <a:lnTo>
                  <a:pt x="116550" y="940173"/>
                </a:lnTo>
                <a:lnTo>
                  <a:pt x="88713" y="911197"/>
                </a:lnTo>
                <a:lnTo>
                  <a:pt x="63415" y="881215"/>
                </a:lnTo>
                <a:lnTo>
                  <a:pt x="40747" y="850284"/>
                </a:lnTo>
                <a:lnTo>
                  <a:pt x="3674" y="785804"/>
                </a:lnTo>
                <a:lnTo>
                  <a:pt x="0" y="777166"/>
                </a:lnTo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73481" y="3972305"/>
            <a:ext cx="114744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8115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C00000"/>
                </a:solidFill>
                <a:latin typeface="Verdana"/>
                <a:cs typeface="Verdana"/>
              </a:rPr>
              <a:t>fantasie  </a:t>
            </a:r>
            <a:r>
              <a:rPr sz="1600" spc="-10" dirty="0">
                <a:solidFill>
                  <a:srgbClr val="C00000"/>
                </a:solidFill>
                <a:latin typeface="Verdana"/>
                <a:cs typeface="Verdana"/>
              </a:rPr>
              <a:t>bisogni  emozioni  </a:t>
            </a:r>
            <a:r>
              <a:rPr sz="1600" spc="-5" dirty="0">
                <a:solidFill>
                  <a:srgbClr val="C00000"/>
                </a:solidFill>
                <a:latin typeface="Verdana"/>
                <a:cs typeface="Verdana"/>
              </a:rPr>
              <a:t>e</a:t>
            </a:r>
            <a:r>
              <a:rPr sz="1600" spc="-15" dirty="0">
                <a:solidFill>
                  <a:srgbClr val="C00000"/>
                </a:solidFill>
                <a:latin typeface="Verdana"/>
                <a:cs typeface="Verdana"/>
              </a:rPr>
              <a:t>c</a:t>
            </a:r>
            <a:r>
              <a:rPr sz="1600" spc="-5" dirty="0">
                <a:solidFill>
                  <a:srgbClr val="C00000"/>
                </a:solidFill>
                <a:latin typeface="Verdana"/>
                <a:cs typeface="Verdana"/>
              </a:rPr>
              <a:t>c</a:t>
            </a:r>
            <a:r>
              <a:rPr sz="1600" spc="-15" dirty="0">
                <a:solidFill>
                  <a:srgbClr val="C00000"/>
                </a:solidFill>
                <a:latin typeface="Verdana"/>
                <a:cs typeface="Verdana"/>
              </a:rPr>
              <a:t>i</a:t>
            </a:r>
            <a:r>
              <a:rPr sz="1600" spc="-10" dirty="0">
                <a:solidFill>
                  <a:srgbClr val="C00000"/>
                </a:solidFill>
                <a:latin typeface="Verdana"/>
                <a:cs typeface="Verdana"/>
              </a:rPr>
              <a:t>t</a:t>
            </a:r>
            <a:r>
              <a:rPr sz="1600" spc="-5" dirty="0">
                <a:solidFill>
                  <a:srgbClr val="C00000"/>
                </a:solidFill>
                <a:latin typeface="Verdana"/>
                <a:cs typeface="Verdana"/>
              </a:rPr>
              <a:t>azione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868161" y="4217166"/>
            <a:ext cx="324485" cy="288290"/>
          </a:xfrm>
          <a:custGeom>
            <a:avLst/>
            <a:gdLst/>
            <a:ahLst/>
            <a:cxnLst/>
            <a:rect l="l" t="t" r="r" b="b"/>
            <a:pathLst>
              <a:path w="324485" h="288289">
                <a:moveTo>
                  <a:pt x="162051" y="0"/>
                </a:moveTo>
                <a:lnTo>
                  <a:pt x="110817" y="7345"/>
                </a:lnTo>
                <a:lnTo>
                  <a:pt x="66330" y="27797"/>
                </a:lnTo>
                <a:lnTo>
                  <a:pt x="31256" y="58978"/>
                </a:lnTo>
                <a:lnTo>
                  <a:pt x="8258" y="98511"/>
                </a:lnTo>
                <a:lnTo>
                  <a:pt x="0" y="144017"/>
                </a:lnTo>
                <a:lnTo>
                  <a:pt x="8258" y="189524"/>
                </a:lnTo>
                <a:lnTo>
                  <a:pt x="31256" y="229057"/>
                </a:lnTo>
                <a:lnTo>
                  <a:pt x="66330" y="260238"/>
                </a:lnTo>
                <a:lnTo>
                  <a:pt x="110817" y="280690"/>
                </a:lnTo>
                <a:lnTo>
                  <a:pt x="162051" y="288035"/>
                </a:lnTo>
                <a:lnTo>
                  <a:pt x="213224" y="280690"/>
                </a:lnTo>
                <a:lnTo>
                  <a:pt x="257673" y="260238"/>
                </a:lnTo>
                <a:lnTo>
                  <a:pt x="292728" y="229057"/>
                </a:lnTo>
                <a:lnTo>
                  <a:pt x="315719" y="189524"/>
                </a:lnTo>
                <a:lnTo>
                  <a:pt x="323976" y="144017"/>
                </a:lnTo>
                <a:lnTo>
                  <a:pt x="315719" y="98511"/>
                </a:lnTo>
                <a:lnTo>
                  <a:pt x="292728" y="58978"/>
                </a:lnTo>
                <a:lnTo>
                  <a:pt x="257673" y="27797"/>
                </a:lnTo>
                <a:lnTo>
                  <a:pt x="213224" y="7345"/>
                </a:lnTo>
                <a:lnTo>
                  <a:pt x="162051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59714" y="4231168"/>
            <a:ext cx="324485" cy="288290"/>
          </a:xfrm>
          <a:custGeom>
            <a:avLst/>
            <a:gdLst/>
            <a:ahLst/>
            <a:cxnLst/>
            <a:rect l="l" t="t" r="r" b="b"/>
            <a:pathLst>
              <a:path w="324485" h="288289">
                <a:moveTo>
                  <a:pt x="323976" y="144017"/>
                </a:moveTo>
                <a:lnTo>
                  <a:pt x="315719" y="98511"/>
                </a:lnTo>
                <a:lnTo>
                  <a:pt x="292728" y="58978"/>
                </a:lnTo>
                <a:lnTo>
                  <a:pt x="257673" y="27797"/>
                </a:lnTo>
                <a:lnTo>
                  <a:pt x="213224" y="7345"/>
                </a:lnTo>
                <a:lnTo>
                  <a:pt x="162051" y="0"/>
                </a:lnTo>
                <a:lnTo>
                  <a:pt x="110817" y="7345"/>
                </a:lnTo>
                <a:lnTo>
                  <a:pt x="66330" y="27797"/>
                </a:lnTo>
                <a:lnTo>
                  <a:pt x="31256" y="58978"/>
                </a:lnTo>
                <a:lnTo>
                  <a:pt x="8258" y="98511"/>
                </a:lnTo>
                <a:lnTo>
                  <a:pt x="0" y="144017"/>
                </a:lnTo>
                <a:lnTo>
                  <a:pt x="8258" y="189524"/>
                </a:lnTo>
                <a:lnTo>
                  <a:pt x="31256" y="229057"/>
                </a:lnTo>
                <a:lnTo>
                  <a:pt x="66330" y="260238"/>
                </a:lnTo>
                <a:lnTo>
                  <a:pt x="110817" y="280690"/>
                </a:lnTo>
                <a:lnTo>
                  <a:pt x="162051" y="288035"/>
                </a:lnTo>
                <a:lnTo>
                  <a:pt x="213224" y="280690"/>
                </a:lnTo>
                <a:lnTo>
                  <a:pt x="257673" y="260238"/>
                </a:lnTo>
                <a:lnTo>
                  <a:pt x="292728" y="229057"/>
                </a:lnTo>
                <a:lnTo>
                  <a:pt x="315719" y="189524"/>
                </a:lnTo>
                <a:lnTo>
                  <a:pt x="323976" y="144017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59714" y="3829908"/>
            <a:ext cx="360045" cy="3132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68161" y="4777638"/>
            <a:ext cx="360045" cy="3132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934313" y="5078983"/>
            <a:ext cx="786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aseline="-9259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2700" spc="-727" baseline="-925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Verdana"/>
                <a:cs typeface="Verdana"/>
              </a:rPr>
              <a:t>scelta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130679" y="4114038"/>
            <a:ext cx="1564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aseline="20061" dirty="0">
                <a:solidFill>
                  <a:srgbClr val="FFFFFF"/>
                </a:solidFill>
                <a:latin typeface="Verdana"/>
                <a:cs typeface="Verdana"/>
              </a:rPr>
              <a:t>2 </a:t>
            </a:r>
            <a:r>
              <a:rPr sz="1500" b="1" spc="-5" dirty="0">
                <a:solidFill>
                  <a:srgbClr val="C00000"/>
                </a:solidFill>
                <a:latin typeface="Verdana"/>
                <a:cs typeface="Verdana"/>
              </a:rPr>
              <a:t>instaurare</a:t>
            </a:r>
            <a:r>
              <a:rPr sz="1500" b="1" spc="1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500" b="1" dirty="0">
                <a:solidFill>
                  <a:srgbClr val="C00000"/>
                </a:solidFill>
                <a:latin typeface="Verdana"/>
                <a:cs typeface="Verdana"/>
              </a:rPr>
              <a:t>il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71061" y="3334639"/>
            <a:ext cx="1358139" cy="499496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83210" marR="5080" indent="-271145">
              <a:lnSpc>
                <a:spcPts val="1750"/>
              </a:lnSpc>
              <a:spcBef>
                <a:spcPts val="295"/>
              </a:spcBef>
            </a:pPr>
            <a:r>
              <a:rPr sz="2700" baseline="15432" dirty="0">
                <a:solidFill>
                  <a:srgbClr val="FFFFFF"/>
                </a:solidFill>
                <a:latin typeface="Verdana"/>
                <a:cs typeface="Verdana"/>
              </a:rPr>
              <a:t>3 </a:t>
            </a:r>
            <a:r>
              <a:rPr sz="1600" b="1" spc="-5" dirty="0">
                <a:solidFill>
                  <a:srgbClr val="C00000"/>
                </a:solidFill>
                <a:latin typeface="Verdana"/>
                <a:cs typeface="Verdana"/>
              </a:rPr>
              <a:t>rituali </a:t>
            </a:r>
            <a:r>
              <a:rPr sz="1600" b="1" spc="-10" dirty="0">
                <a:solidFill>
                  <a:srgbClr val="C00000"/>
                </a:solidFill>
                <a:latin typeface="Verdana"/>
                <a:cs typeface="Verdana"/>
              </a:rPr>
              <a:t>di  </a:t>
            </a:r>
            <a:r>
              <a:rPr sz="1600" b="1" spc="-10" dirty="0" err="1">
                <a:solidFill>
                  <a:srgbClr val="C00000"/>
                </a:solidFill>
                <a:latin typeface="Verdana"/>
                <a:cs typeface="Verdana"/>
              </a:rPr>
              <a:t>prova</a:t>
            </a:r>
            <a:r>
              <a:rPr sz="1600" b="1" spc="-10" dirty="0">
                <a:solidFill>
                  <a:srgbClr val="C00000"/>
                </a:solidFill>
                <a:latin typeface="Verdana"/>
                <a:cs typeface="Verdana"/>
              </a:rPr>
              <a:t>: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99659" y="2631440"/>
            <a:ext cx="170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230871" y="2241930"/>
            <a:ext cx="170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787328" y="3835793"/>
            <a:ext cx="3380104" cy="655308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lang="it-IT" sz="1250" b="1" i="1" spc="-225" dirty="0">
                <a:latin typeface="Verdana"/>
                <a:cs typeface="Verdana"/>
              </a:rPr>
              <a:t>       </a:t>
            </a:r>
            <a:r>
              <a:rPr sz="2700" spc="-7" baseline="4629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r>
              <a:rPr sz="1200" spc="-5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it-IT" sz="1200" spc="-5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sz="1200" b="1" spc="-5" dirty="0" err="1">
                <a:solidFill>
                  <a:srgbClr val="C00000"/>
                </a:solidFill>
                <a:latin typeface="Verdana"/>
                <a:cs typeface="Verdana"/>
              </a:rPr>
              <a:t>ignorare</a:t>
            </a:r>
            <a:r>
              <a:rPr sz="1200" b="1" spc="-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C00000"/>
                </a:solidFill>
                <a:latin typeface="Verdana"/>
                <a:cs typeface="Verdana"/>
              </a:rPr>
              <a:t>la </a:t>
            </a:r>
            <a:r>
              <a:rPr sz="1200" b="1" spc="-5" dirty="0">
                <a:solidFill>
                  <a:srgbClr val="C00000"/>
                </a:solidFill>
                <a:latin typeface="Verdana"/>
                <a:cs typeface="Verdana"/>
              </a:rPr>
              <a:t>resistenza </a:t>
            </a:r>
            <a:r>
              <a:rPr sz="1200" spc="-5" dirty="0">
                <a:solidFill>
                  <a:srgbClr val="C00000"/>
                </a:solidFill>
                <a:latin typeface="Verdana"/>
                <a:cs typeface="Verdana"/>
              </a:rPr>
              <a:t>della</a:t>
            </a:r>
            <a:r>
              <a:rPr sz="1200" spc="-10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C00000"/>
                </a:solidFill>
                <a:latin typeface="Verdana"/>
                <a:cs typeface="Verdana"/>
              </a:rPr>
              <a:t>vittima</a:t>
            </a:r>
            <a:endParaRPr sz="1200" dirty="0">
              <a:latin typeface="Verdana"/>
              <a:cs typeface="Verdana"/>
            </a:endParaRPr>
          </a:p>
          <a:p>
            <a:pPr marL="184785">
              <a:lnSpc>
                <a:spcPct val="100000"/>
              </a:lnSpc>
              <a:spcBef>
                <a:spcPts val="590"/>
              </a:spcBef>
            </a:pPr>
            <a:r>
              <a:rPr sz="2700" spc="-7" baseline="-15432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r>
              <a:rPr sz="1200" spc="-5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Verdana"/>
                <a:cs typeface="Verdana"/>
              </a:rPr>
              <a:t>divieto di </a:t>
            </a:r>
            <a:r>
              <a:rPr sz="1200" b="1" spc="-5" dirty="0" err="1">
                <a:solidFill>
                  <a:srgbClr val="C00000"/>
                </a:solidFill>
                <a:latin typeface="Verdana"/>
                <a:cs typeface="Verdana"/>
              </a:rPr>
              <a:t>parlare</a:t>
            </a:r>
            <a:r>
              <a:rPr sz="1200" spc="-5" dirty="0">
                <a:solidFill>
                  <a:srgbClr val="C00000"/>
                </a:solidFill>
                <a:latin typeface="Verdana"/>
                <a:cs typeface="Verdana"/>
              </a:rPr>
              <a:t>:</a:t>
            </a:r>
            <a:r>
              <a:rPr lang="it-IT" sz="1200" spc="-5" dirty="0">
                <a:solidFill>
                  <a:srgbClr val="C00000"/>
                </a:solidFill>
                <a:latin typeface="Verdana"/>
                <a:cs typeface="Verdana"/>
              </a:rPr>
              <a:t> «</a:t>
            </a:r>
            <a:r>
              <a:rPr sz="1200" spc="-5" dirty="0" err="1">
                <a:solidFill>
                  <a:srgbClr val="C00000"/>
                </a:solidFill>
                <a:latin typeface="Verdana"/>
                <a:cs typeface="Verdana"/>
              </a:rPr>
              <a:t>nostro</a:t>
            </a:r>
            <a:r>
              <a:rPr sz="1200" spc="-4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200" spc="-5" dirty="0" err="1">
                <a:solidFill>
                  <a:srgbClr val="C00000"/>
                </a:solidFill>
                <a:latin typeface="Verdana"/>
                <a:cs typeface="Verdana"/>
              </a:rPr>
              <a:t>segreto</a:t>
            </a:r>
            <a:r>
              <a:rPr sz="1200" spc="-5" dirty="0">
                <a:solidFill>
                  <a:srgbClr val="C00000"/>
                </a:solidFill>
                <a:latin typeface="Verdana"/>
                <a:cs typeface="Verdana"/>
              </a:rPr>
              <a:t>!</a:t>
            </a:r>
            <a:r>
              <a:rPr lang="it-IT" sz="1200" spc="-5" dirty="0">
                <a:solidFill>
                  <a:srgbClr val="C00000"/>
                </a:solidFill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947664" y="4868671"/>
            <a:ext cx="1802764" cy="208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9"/>
              </a:lnSpc>
              <a:tabLst>
                <a:tab pos="318135" algn="l"/>
              </a:tabLst>
            </a:pPr>
            <a:r>
              <a:rPr sz="2700" baseline="3086" dirty="0">
                <a:solidFill>
                  <a:srgbClr val="FFFFFF"/>
                </a:solidFill>
                <a:latin typeface="Verdana"/>
                <a:cs typeface="Verdana"/>
              </a:rPr>
              <a:t>8	</a:t>
            </a:r>
            <a:r>
              <a:rPr sz="1200" spc="-5" dirty="0">
                <a:solidFill>
                  <a:srgbClr val="C00000"/>
                </a:solidFill>
                <a:latin typeface="Verdana"/>
                <a:cs typeface="Verdana"/>
              </a:rPr>
              <a:t>estorsioni,</a:t>
            </a:r>
            <a:r>
              <a:rPr sz="1200" spc="-4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C00000"/>
                </a:solidFill>
                <a:latin typeface="Verdana"/>
                <a:cs typeface="Verdana"/>
              </a:rPr>
              <a:t>violenza</a:t>
            </a:r>
            <a:endParaRPr sz="1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20201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1F863F-1451-4C19-AC21-6DB7DC8FB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26" y="112902"/>
            <a:ext cx="8848547" cy="5170646"/>
          </a:xfrm>
        </p:spPr>
        <p:txBody>
          <a:bodyPr/>
          <a:lstStyle/>
          <a:p>
            <a:pPr algn="ctr"/>
            <a:r>
              <a:rPr lang="it-IT" dirty="0"/>
              <a:t>L’ABUSO SESSUALE AVVIENE SOPRATTUTTO (più del 70% dei casi) IN AMBITO FAMIGLIARE  (genitori, parenti, amici, …)</a:t>
            </a:r>
            <a:br>
              <a:rPr lang="it-IT" dirty="0"/>
            </a:br>
            <a:r>
              <a:rPr lang="it-IT" sz="2400" dirty="0">
                <a:solidFill>
                  <a:srgbClr val="002060"/>
                </a:solidFill>
              </a:rPr>
              <a:t>[magari anche in qualche famiglie </a:t>
            </a:r>
            <a:br>
              <a:rPr lang="it-IT" sz="2400" dirty="0">
                <a:solidFill>
                  <a:srgbClr val="002060"/>
                </a:solidFill>
              </a:rPr>
            </a:br>
            <a:r>
              <a:rPr lang="it-IT" sz="2400" dirty="0">
                <a:solidFill>
                  <a:srgbClr val="002060"/>
                </a:solidFill>
              </a:rPr>
              <a:t>che frequenta la comunità…]</a:t>
            </a:r>
            <a:br>
              <a:rPr lang="it-IT" sz="2400" dirty="0">
                <a:solidFill>
                  <a:srgbClr val="002060"/>
                </a:solidFill>
              </a:rPr>
            </a:br>
            <a:br>
              <a:rPr lang="it-IT" sz="2400" dirty="0">
                <a:solidFill>
                  <a:srgbClr val="00B0F0"/>
                </a:solidFill>
              </a:rPr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98EF6C9-0E8F-4875-BFDF-332D7D596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016" y="4495800"/>
            <a:ext cx="8509000" cy="1661993"/>
          </a:xfrm>
        </p:spPr>
        <p:txBody>
          <a:bodyPr/>
          <a:lstStyle/>
          <a:p>
            <a:pPr algn="ctr"/>
            <a:r>
              <a:rPr lang="it-IT" dirty="0"/>
              <a:t>L’ABUSO AVVIENE </a:t>
            </a:r>
            <a:r>
              <a:rPr lang="it-IT" dirty="0">
                <a:solidFill>
                  <a:srgbClr val="FF0000"/>
                </a:solidFill>
              </a:rPr>
              <a:t>ANCHE</a:t>
            </a:r>
            <a:r>
              <a:rPr lang="it-IT" dirty="0">
                <a:solidFill>
                  <a:schemeClr val="accent2"/>
                </a:solidFill>
              </a:rPr>
              <a:t> </a:t>
            </a:r>
            <a:r>
              <a:rPr lang="it-IT" dirty="0"/>
              <a:t>NELLE COMUNITA’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ABUSATORI SONO OPERATORI PASTORALI, VOLONTARI, … PURTROPPO, A VOLTE, GLI STESSI </a:t>
            </a:r>
            <a:r>
              <a:rPr lang="it-IT" dirty="0">
                <a:solidFill>
                  <a:srgbClr val="FF0000"/>
                </a:solidFill>
              </a:rPr>
              <a:t>PASTORI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4267200" y="2895600"/>
            <a:ext cx="484632" cy="1359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/>
          <p:cNvSpPr/>
          <p:nvPr/>
        </p:nvSpPr>
        <p:spPr>
          <a:xfrm>
            <a:off x="685800" y="435352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77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788028"/>
          </a:xfrm>
        </p:spPr>
        <p:txBody>
          <a:bodyPr>
            <a:noAutofit/>
          </a:bodyPr>
          <a:lstStyle/>
          <a:p>
            <a:r>
              <a:rPr lang="de-DE" sz="2800" b="1" dirty="0" err="1">
                <a:solidFill>
                  <a:srgbClr val="C00000"/>
                </a:solidFill>
                <a:latin typeface="+mn-lt"/>
              </a:rPr>
              <a:t>Reazioni</a:t>
            </a:r>
            <a:r>
              <a:rPr lang="de-DE" sz="2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de-DE" sz="2800" b="1" dirty="0" err="1">
                <a:solidFill>
                  <a:srgbClr val="C00000"/>
                </a:solidFill>
                <a:latin typeface="+mn-lt"/>
              </a:rPr>
              <a:t>all‘abuso</a:t>
            </a:r>
            <a:r>
              <a:rPr lang="de-DE" sz="2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de-DE" sz="2800" b="1" dirty="0" err="1">
                <a:solidFill>
                  <a:srgbClr val="C00000"/>
                </a:solidFill>
                <a:latin typeface="+mn-lt"/>
              </a:rPr>
              <a:t>sessuale</a:t>
            </a:r>
            <a:r>
              <a:rPr lang="de-DE" sz="2800" b="1" dirty="0">
                <a:solidFill>
                  <a:srgbClr val="C00000"/>
                </a:solidFill>
                <a:latin typeface="+mn-lt"/>
              </a:rPr>
              <a:t> </a:t>
            </a:r>
            <a:br>
              <a:rPr lang="de-DE" sz="2800" b="1" dirty="0">
                <a:solidFill>
                  <a:srgbClr val="C00000"/>
                </a:solidFill>
                <a:latin typeface="+mn-lt"/>
              </a:rPr>
            </a:br>
            <a:r>
              <a:rPr lang="de-DE" sz="2800" b="1" dirty="0">
                <a:solidFill>
                  <a:srgbClr val="C00000"/>
                </a:solidFill>
                <a:latin typeface="+mn-lt"/>
              </a:rPr>
              <a:t>e altre forme di </a:t>
            </a:r>
            <a:r>
              <a:rPr lang="de-DE" sz="2800" b="1" dirty="0" err="1">
                <a:solidFill>
                  <a:srgbClr val="C00000"/>
                </a:solidFill>
                <a:latin typeface="+mn-lt"/>
              </a:rPr>
              <a:t>abuso</a:t>
            </a:r>
            <a:r>
              <a:rPr lang="de-DE" sz="2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de-DE" sz="2800" b="1" dirty="0" err="1">
                <a:solidFill>
                  <a:srgbClr val="C00000"/>
                </a:solidFill>
                <a:latin typeface="+mn-lt"/>
              </a:rPr>
              <a:t>nella</a:t>
            </a:r>
            <a:r>
              <a:rPr lang="de-DE" sz="2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de-DE" sz="2800" b="1" dirty="0" err="1">
                <a:solidFill>
                  <a:srgbClr val="C00000"/>
                </a:solidFill>
                <a:latin typeface="+mn-lt"/>
              </a:rPr>
              <a:t>Chiesa</a:t>
            </a:r>
            <a:endParaRPr lang="de-DE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147963" y="2123893"/>
            <a:ext cx="2261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vergogna</a:t>
            </a:r>
            <a:endParaRPr lang="de-DE" sz="3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00192" y="2900710"/>
            <a:ext cx="1432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>
                <a:solidFill>
                  <a:srgbClr val="F79646">
                    <a:lumMod val="50000"/>
                  </a:srgbClr>
                </a:solidFill>
                <a:latin typeface="Arial Black" panose="020B0A04020102020204" pitchFamily="34" charset="0"/>
              </a:rPr>
              <a:t>rabbia</a:t>
            </a:r>
            <a:endParaRPr lang="de-DE" sz="2800" dirty="0">
              <a:solidFill>
                <a:srgbClr val="F79646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970758" y="1412776"/>
            <a:ext cx="1393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ansia</a:t>
            </a:r>
            <a:endParaRPr lang="de-DE" sz="32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28872" y="4196901"/>
            <a:ext cx="1200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schifo</a:t>
            </a:r>
            <a:endParaRPr lang="de-DE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686071" y="6165304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rgbClr val="F79646">
                    <a:lumMod val="75000"/>
                  </a:srgbClr>
                </a:solidFill>
                <a:latin typeface="Arial Black" panose="020B0A04020102020204" pitchFamily="34" charset="0"/>
              </a:rPr>
              <a:t>impotenza</a:t>
            </a:r>
            <a:endParaRPr lang="de-DE" sz="2400" dirty="0">
              <a:solidFill>
                <a:srgbClr val="F79646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17805" y="2662753"/>
            <a:ext cx="2216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rgbClr val="EEECE1">
                    <a:lumMod val="50000"/>
                  </a:srgbClr>
                </a:solidFill>
                <a:latin typeface="Arial Black" panose="020B0A04020102020204" pitchFamily="34" charset="0"/>
              </a:rPr>
              <a:t>frustrazione</a:t>
            </a:r>
            <a:endParaRPr lang="de-DE" sz="2400" dirty="0">
              <a:solidFill>
                <a:srgbClr val="EEECE1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76829" y="4458511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rgbClr val="C0504D">
                    <a:lumMod val="50000"/>
                  </a:srgbClr>
                </a:solidFill>
                <a:latin typeface="Arial Black" panose="020B0A04020102020204" pitchFamily="34" charset="0"/>
              </a:rPr>
              <a:t>rifiuto</a:t>
            </a:r>
            <a:endParaRPr lang="de-DE" sz="2400" dirty="0">
              <a:solidFill>
                <a:srgbClr val="C0504D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71872" y="5085183"/>
            <a:ext cx="2087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rgbClr val="FFC000"/>
                </a:solidFill>
                <a:latin typeface="Arial Black" panose="020B0A04020102020204" pitchFamily="34" charset="0"/>
              </a:rPr>
              <a:t>insicurezza</a:t>
            </a:r>
            <a:endParaRPr lang="de-DE" sz="24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803278" y="3935291"/>
            <a:ext cx="1858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>
                <a:solidFill>
                  <a:srgbClr val="F79646">
                    <a:lumMod val="75000"/>
                  </a:srgbClr>
                </a:solidFill>
                <a:latin typeface="Arial Black" panose="020B0A04020102020204" pitchFamily="34" charset="0"/>
              </a:rPr>
              <a:t>disgusto</a:t>
            </a:r>
            <a:endParaRPr lang="de-DE" sz="2800" dirty="0">
              <a:solidFill>
                <a:srgbClr val="F79646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333890" y="4978491"/>
            <a:ext cx="2406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compassione</a:t>
            </a:r>
            <a:endParaRPr lang="de-DE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515122" y="243192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rgbClr val="C0504D">
                    <a:lumMod val="50000"/>
                  </a:srgbClr>
                </a:solidFill>
                <a:latin typeface="Arial Black" panose="020B0A04020102020204" pitchFamily="34" charset="0"/>
              </a:rPr>
              <a:t>confusione</a:t>
            </a:r>
            <a:endParaRPr lang="de-DE" sz="2400" dirty="0">
              <a:solidFill>
                <a:srgbClr val="C0504D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93553" y="4615209"/>
            <a:ext cx="2110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>
                <a:solidFill>
                  <a:srgbClr val="C0504D">
                    <a:lumMod val="50000"/>
                  </a:srgbClr>
                </a:solidFill>
                <a:latin typeface="Arial Black" panose="020B0A04020102020204" pitchFamily="34" charset="0"/>
              </a:rPr>
              <a:t>scioccato</a:t>
            </a:r>
            <a:endParaRPr lang="de-DE" sz="2800" dirty="0">
              <a:solidFill>
                <a:srgbClr val="C0504D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005274" y="6036096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prstClr val="black"/>
                </a:solidFill>
                <a:latin typeface="Arial Black" panose="020B0A04020102020204" pitchFamily="34" charset="0"/>
              </a:rPr>
              <a:t>triste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67544" y="3193097"/>
            <a:ext cx="1762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rgbClr val="F79646">
                    <a:lumMod val="75000"/>
                  </a:srgbClr>
                </a:solidFill>
                <a:latin typeface="Arial Black" panose="020B0A04020102020204" pitchFamily="34" charset="0"/>
              </a:rPr>
              <a:t>incredulo</a:t>
            </a:r>
            <a:endParaRPr lang="de-DE" sz="2400" dirty="0">
              <a:solidFill>
                <a:srgbClr val="F79646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984880" y="5546848"/>
            <a:ext cx="1999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addolorato</a:t>
            </a:r>
            <a:endParaRPr lang="de-DE" sz="24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733219" y="1898329"/>
            <a:ext cx="1890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prstClr val="black"/>
                </a:solidFill>
                <a:latin typeface="Arial Black" panose="020B0A04020102020204" pitchFamily="34" charset="0"/>
              </a:rPr>
              <a:t>infastidito</a:t>
            </a:r>
            <a:endParaRPr lang="de-DE" sz="24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143686" y="5687009"/>
            <a:ext cx="2611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senso</a:t>
            </a:r>
            <a:r>
              <a:rPr lang="de-DE" sz="2400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di </a:t>
            </a:r>
            <a:r>
              <a:rPr lang="de-DE" sz="2400" dirty="0" err="1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colpa</a:t>
            </a:r>
            <a:endParaRPr lang="de-DE" sz="24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803278" y="3473626"/>
            <a:ext cx="1111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dubbi</a:t>
            </a:r>
            <a:endParaRPr lang="de-DE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82287" y="3710951"/>
            <a:ext cx="2487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prstClr val="black"/>
                </a:solidFill>
                <a:latin typeface="Arial Black" panose="020B0A04020102020204" pitchFamily="34" charset="0"/>
              </a:rPr>
              <a:t>scandalizzato</a:t>
            </a:r>
            <a:endParaRPr lang="de-DE" sz="24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1961319" y="1743199"/>
            <a:ext cx="2044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rgbClr val="F79646">
                    <a:lumMod val="75000"/>
                  </a:srgbClr>
                </a:solidFill>
                <a:latin typeface="Arial Black" panose="020B0A04020102020204" pitchFamily="34" charset="0"/>
              </a:rPr>
              <a:t>spaventato</a:t>
            </a:r>
            <a:endParaRPr lang="de-DE" sz="2400" dirty="0">
              <a:solidFill>
                <a:srgbClr val="F79646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Wolkenförmige Legende 26"/>
          <p:cNvSpPr/>
          <p:nvPr/>
        </p:nvSpPr>
        <p:spPr>
          <a:xfrm>
            <a:off x="5835716" y="609600"/>
            <a:ext cx="1710731" cy="1265335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prstClr val="black"/>
                </a:solidFill>
              </a:rPr>
              <a:t>UNA MANIPOLAZIONE DEI MASSS MEDIA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025" y="2793232"/>
            <a:ext cx="1445534" cy="128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Wolkenförmige Legende 28"/>
          <p:cNvSpPr/>
          <p:nvPr/>
        </p:nvSpPr>
        <p:spPr>
          <a:xfrm>
            <a:off x="7457087" y="1196752"/>
            <a:ext cx="1445533" cy="1301007"/>
          </a:xfrm>
          <a:prstGeom prst="cloudCallout">
            <a:avLst>
              <a:gd name="adj1" fmla="val -39200"/>
              <a:gd name="adj2" fmla="val 7773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prstClr val="black"/>
                </a:solidFill>
              </a:rPr>
              <a:t>UN ATTACCO IDEOLOGICO CONTRO LA CHIESA</a:t>
            </a:r>
          </a:p>
        </p:txBody>
      </p:sp>
      <p:sp>
        <p:nvSpPr>
          <p:cNvPr id="30" name="Wolkenförmige Legende 29"/>
          <p:cNvSpPr/>
          <p:nvPr/>
        </p:nvSpPr>
        <p:spPr>
          <a:xfrm>
            <a:off x="20774" y="1374595"/>
            <a:ext cx="1489692" cy="1025522"/>
          </a:xfrm>
          <a:prstGeom prst="cloudCallout">
            <a:avLst>
              <a:gd name="adj1" fmla="val 29167"/>
              <a:gd name="adj2" fmla="val 8077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prstClr val="black"/>
                </a:solidFill>
              </a:rPr>
              <a:t>E‘ IL  PROBLEMA DI UN‘ASSOLUTA MINORANZA</a:t>
            </a:r>
          </a:p>
        </p:txBody>
      </p:sp>
      <p:sp>
        <p:nvSpPr>
          <p:cNvPr id="31" name="Wolkenförmige Legende 30"/>
          <p:cNvSpPr/>
          <p:nvPr/>
        </p:nvSpPr>
        <p:spPr>
          <a:xfrm>
            <a:off x="1558763" y="912090"/>
            <a:ext cx="940361" cy="727103"/>
          </a:xfrm>
          <a:prstGeom prst="cloudCallout">
            <a:avLst>
              <a:gd name="adj1" fmla="val 9779"/>
              <a:gd name="adj2" fmla="val 7468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</a:endParaRPr>
          </a:p>
        </p:txBody>
      </p:sp>
      <p:sp>
        <p:nvSpPr>
          <p:cNvPr id="32" name="Wolkenförmige Legende 31"/>
          <p:cNvSpPr/>
          <p:nvPr/>
        </p:nvSpPr>
        <p:spPr>
          <a:xfrm>
            <a:off x="51534" y="5936483"/>
            <a:ext cx="914400" cy="612648"/>
          </a:xfrm>
          <a:prstGeom prst="cloudCallout">
            <a:avLst>
              <a:gd name="adj1" fmla="val 71004"/>
              <a:gd name="adj2" fmla="val 919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</a:endParaRPr>
          </a:p>
        </p:txBody>
      </p:sp>
      <p:sp>
        <p:nvSpPr>
          <p:cNvPr id="28" name="Wolkenförmige Legende 27"/>
          <p:cNvSpPr/>
          <p:nvPr/>
        </p:nvSpPr>
        <p:spPr>
          <a:xfrm>
            <a:off x="4457807" y="2528646"/>
            <a:ext cx="914400" cy="612648"/>
          </a:xfrm>
          <a:prstGeom prst="cloudCallout">
            <a:avLst>
              <a:gd name="adj1" fmla="val -22874"/>
              <a:gd name="adj2" fmla="val 82299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</a:endParaRPr>
          </a:p>
        </p:txBody>
      </p:sp>
      <p:sp>
        <p:nvSpPr>
          <p:cNvPr id="35" name="Wolkenförmige Legende 34"/>
          <p:cNvSpPr/>
          <p:nvPr/>
        </p:nvSpPr>
        <p:spPr>
          <a:xfrm>
            <a:off x="2783048" y="2893586"/>
            <a:ext cx="1310803" cy="1025220"/>
          </a:xfrm>
          <a:prstGeom prst="cloudCallout">
            <a:avLst>
              <a:gd name="adj1" fmla="val 81208"/>
              <a:gd name="adj2" fmla="val 1816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prstClr val="black"/>
                </a:solidFill>
              </a:rPr>
              <a:t>E‘ SOLO UNA QUESTIONE DI SOLDI</a:t>
            </a:r>
          </a:p>
        </p:txBody>
      </p:sp>
      <p:sp>
        <p:nvSpPr>
          <p:cNvPr id="36" name="Wolkenförmige Legende 35"/>
          <p:cNvSpPr/>
          <p:nvPr/>
        </p:nvSpPr>
        <p:spPr>
          <a:xfrm>
            <a:off x="4568955" y="3398865"/>
            <a:ext cx="1961829" cy="861765"/>
          </a:xfrm>
          <a:prstGeom prst="cloudCallout">
            <a:avLst>
              <a:gd name="adj1" fmla="val -39200"/>
              <a:gd name="adj2" fmla="val 7773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prstClr val="black"/>
                </a:solidFill>
              </a:rPr>
              <a:t>PASSERA‘, PASSERA‘ … MEGLIO FAR FINTA DI NIENTE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62670"/>
            <a:ext cx="2645824" cy="176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077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836A1C6-24EE-4FE4-9E33-905D05CBD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340" y="1360481"/>
            <a:ext cx="3454005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4400" kern="1200">
                <a:solidFill>
                  <a:schemeClr val="bg1"/>
                </a:solidFill>
                <a:latin typeface="+mj-lt"/>
                <a:cs typeface="+mj-cs"/>
              </a:rPr>
              <a:t>DA DOVE «NASCE» L’ABUSO?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E276684-01A3-CF90-7354-51A1B7C051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6854" b="-1"/>
          <a:stretch/>
        </p:blipFill>
        <p:spPr>
          <a:xfrm>
            <a:off x="4350550" y="1057275"/>
            <a:ext cx="4438051" cy="47434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845" y="1197769"/>
            <a:ext cx="8240309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3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6CE890-34B7-4546-843E-F0A24AA59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" y="220243"/>
            <a:ext cx="5001768" cy="6400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it-IT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ABUSO DI POTERE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it-IT" sz="1400" dirty="0">
              <a:solidFill>
                <a:schemeClr val="tx2"/>
              </a:solidFill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it-IT" sz="1400" dirty="0">
                <a:solidFill>
                  <a:schemeClr val="tx2"/>
                </a:solidFill>
              </a:rPr>
              <a:t>Ogni forma di abuso avviene tra persone in un rapporto asimmetrico. Il rapporto di disparità, che può negativamente evolvere in rapporto di manipolazione e di potere, è dovuto alla superiorità dell’adulto in quanto tale nei confronti del minore o al ruolo di autorità che la persona riveste rispetto a chi si trova in una situazione di inferiorità e di dipendenza.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it-IT" sz="1400" dirty="0">
              <a:solidFill>
                <a:schemeClr val="tx2"/>
              </a:solidFill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it-IT" sz="14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L’abuso appartiene a un processo di corruzione e trasformazione dell’autorità legittima in una dinamica perversa di potere, di supremazia, di dominio, di possesso nei confronti di una o più persone che si trovano in una situazione di vulnerabilità esistenziale e di dipendenza.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it-IT" sz="1400" dirty="0">
              <a:solidFill>
                <a:schemeClr val="tx2"/>
              </a:solidFill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it-IT" sz="1400" dirty="0">
              <a:solidFill>
                <a:schemeClr val="tx2"/>
              </a:solidFill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it-IT" sz="1400" dirty="0">
                <a:solidFill>
                  <a:schemeClr val="tx2"/>
                </a:solidFill>
              </a:rPr>
              <a:t>Per questo l’abuso sessuale viene da lontano ed è preparato e preceduto da un insieme di atti e scelte radicate nella psico-dinamica di colui o colei che abusa, nelle cognizioni distorte o premeditate nella fantasia che vengono poi agite e messe in atto nella propria vita per condizionare, influenzare, controllare e render sempre più dipendente la vittima prescelta.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63680" y="-16714"/>
            <a:ext cx="4780320" cy="6874714"/>
            <a:chOff x="5818240" y="-1"/>
            <a:chExt cx="6373761" cy="6874714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535FDC67-40C2-5370-24C9-F1BA7ABB0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294" y="2727269"/>
            <a:ext cx="3106674" cy="232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39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011" y="5273038"/>
            <a:ext cx="8988552" cy="1584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864" y="5283706"/>
            <a:ext cx="8235696" cy="1574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018" y="5301186"/>
            <a:ext cx="8892540" cy="1512570"/>
          </a:xfrm>
          <a:custGeom>
            <a:avLst/>
            <a:gdLst/>
            <a:ahLst/>
            <a:cxnLst/>
            <a:rect l="l" t="t" r="r" b="b"/>
            <a:pathLst>
              <a:path w="8892540" h="1512570">
                <a:moveTo>
                  <a:pt x="0" y="1512189"/>
                </a:moveTo>
                <a:lnTo>
                  <a:pt x="8892540" y="1512189"/>
                </a:lnTo>
                <a:lnTo>
                  <a:pt x="8892540" y="0"/>
                </a:lnTo>
                <a:lnTo>
                  <a:pt x="0" y="0"/>
                </a:lnTo>
                <a:lnTo>
                  <a:pt x="0" y="1512189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5800" y="284429"/>
            <a:ext cx="8311419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it-IT" spc="-5" dirty="0"/>
              <a:t>Caratteristiche della persona abusante</a:t>
            </a:r>
            <a:endParaRPr spc="-5" dirty="0"/>
          </a:p>
        </p:txBody>
      </p:sp>
      <p:sp>
        <p:nvSpPr>
          <p:cNvPr id="7" name="object 7"/>
          <p:cNvSpPr/>
          <p:nvPr/>
        </p:nvSpPr>
        <p:spPr>
          <a:xfrm>
            <a:off x="91439" y="1191767"/>
            <a:ext cx="8950452" cy="39944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4018" y="1323627"/>
            <a:ext cx="8953056" cy="52597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9368" y="1600200"/>
            <a:ext cx="8682355" cy="4614084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180"/>
              </a:spcBef>
            </a:pPr>
            <a:r>
              <a:rPr lang="it-IT" sz="2000" spc="-5" dirty="0">
                <a:latin typeface="Verdana"/>
                <a:cs typeface="Verdana"/>
              </a:rPr>
              <a:t>La maggioranza sono </a:t>
            </a:r>
            <a:r>
              <a:rPr lang="it-IT" sz="2000" b="1" spc="-5" dirty="0">
                <a:solidFill>
                  <a:srgbClr val="C00000"/>
                </a:solidFill>
                <a:latin typeface="Verdana"/>
                <a:cs typeface="Verdana"/>
              </a:rPr>
              <a:t>uomini</a:t>
            </a:r>
            <a:r>
              <a:rPr lang="it-IT" sz="2000" spc="-5" dirty="0">
                <a:latin typeface="Verdana"/>
                <a:cs typeface="Verdana"/>
              </a:rPr>
              <a:t>, sposati e padri con figli. Appartengono a tutte le fasce di età e lavorano in tutti i campi professionali.</a:t>
            </a:r>
          </a:p>
          <a:p>
            <a:pPr marL="47625">
              <a:lnSpc>
                <a:spcPct val="100000"/>
              </a:lnSpc>
              <a:spcBef>
                <a:spcPts val="1180"/>
              </a:spcBef>
            </a:pPr>
            <a:r>
              <a:rPr lang="it-IT" sz="2000" spc="-5" dirty="0">
                <a:latin typeface="Verdana"/>
                <a:cs typeface="Verdana"/>
              </a:rPr>
              <a:t>Nell’ambito ecclesiale: uomini e donne, membri del clero, religiosi e religiose, collaboratori pastorali o volontari, responsabili di enti, associazioni movimenti ecclesiali.</a:t>
            </a:r>
          </a:p>
          <a:p>
            <a:pPr marL="47625">
              <a:lnSpc>
                <a:spcPct val="100000"/>
              </a:lnSpc>
              <a:spcBef>
                <a:spcPts val="1180"/>
              </a:spcBef>
            </a:pPr>
            <a:endParaRPr lang="it-IT" sz="1200" spc="-5" dirty="0">
              <a:latin typeface="Verdana"/>
              <a:cs typeface="Verdana"/>
            </a:endParaRPr>
          </a:p>
          <a:p>
            <a:pPr marL="47625">
              <a:lnSpc>
                <a:spcPct val="100000"/>
              </a:lnSpc>
              <a:spcBef>
                <a:spcPts val="1180"/>
              </a:spcBef>
            </a:pPr>
            <a:r>
              <a:rPr lang="it-IT" sz="2000" b="1" spc="-5" dirty="0">
                <a:solidFill>
                  <a:srgbClr val="C00000"/>
                </a:solidFill>
                <a:latin typeface="Verdana"/>
                <a:cs typeface="Verdana"/>
              </a:rPr>
              <a:t>La maggior parte degli abusanti non sono pedofili. Circa un terzo delle persone abusanti sono state a loro volta vittima di abuso.</a:t>
            </a:r>
          </a:p>
          <a:p>
            <a:pPr marL="47625">
              <a:lnSpc>
                <a:spcPct val="100000"/>
              </a:lnSpc>
              <a:spcBef>
                <a:spcPts val="1180"/>
              </a:spcBef>
            </a:pPr>
            <a:endParaRPr lang="it-IT" sz="2000" b="1" spc="-5" dirty="0">
              <a:solidFill>
                <a:srgbClr val="C00000"/>
              </a:solidFill>
              <a:latin typeface="Verdana"/>
              <a:cs typeface="Verdana"/>
            </a:endParaRPr>
          </a:p>
          <a:p>
            <a:pPr marL="47625">
              <a:lnSpc>
                <a:spcPct val="100000"/>
              </a:lnSpc>
              <a:spcBef>
                <a:spcPts val="1180"/>
              </a:spcBef>
            </a:pPr>
            <a:r>
              <a:rPr lang="it-IT" sz="2000" b="1" spc="-5" dirty="0">
                <a:solidFill>
                  <a:srgbClr val="C00000"/>
                </a:solidFill>
                <a:latin typeface="Verdana"/>
                <a:cs typeface="Verdana"/>
              </a:rPr>
              <a:t>Non tutti gli abusati divengono </a:t>
            </a:r>
            <a:r>
              <a:rPr lang="it-IT" sz="2000" b="1" spc="-5" dirty="0" err="1">
                <a:solidFill>
                  <a:srgbClr val="C00000"/>
                </a:solidFill>
                <a:latin typeface="Verdana"/>
                <a:cs typeface="Verdana"/>
              </a:rPr>
              <a:t>abusatori</a:t>
            </a:r>
            <a:endParaRPr sz="2000" b="1" dirty="0">
              <a:solidFill>
                <a:srgbClr val="C00000"/>
              </a:solidFill>
              <a:latin typeface="Verdana"/>
              <a:cs typeface="Verdana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946620"/>
            <a:ext cx="2362200" cy="132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07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011" y="5273038"/>
            <a:ext cx="8988552" cy="1584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018" y="5301186"/>
            <a:ext cx="8892540" cy="1512570"/>
          </a:xfrm>
          <a:custGeom>
            <a:avLst/>
            <a:gdLst/>
            <a:ahLst/>
            <a:cxnLst/>
            <a:rect l="l" t="t" r="r" b="b"/>
            <a:pathLst>
              <a:path w="8892540" h="1512570">
                <a:moveTo>
                  <a:pt x="0" y="1512189"/>
                </a:moveTo>
                <a:lnTo>
                  <a:pt x="8892540" y="1512189"/>
                </a:lnTo>
                <a:lnTo>
                  <a:pt x="8892540" y="0"/>
                </a:lnTo>
                <a:lnTo>
                  <a:pt x="0" y="0"/>
                </a:lnTo>
                <a:lnTo>
                  <a:pt x="0" y="1512189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7316" y="609600"/>
            <a:ext cx="8311419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it-IT" sz="2800" spc="-5" dirty="0"/>
              <a:t>Elementi di personalità e </a:t>
            </a:r>
            <a:br>
              <a:rPr lang="it-IT" sz="2800" spc="-5" dirty="0"/>
            </a:br>
            <a:r>
              <a:rPr lang="it-IT" sz="2800" spc="-5" dirty="0"/>
              <a:t>stile relazionale della persona abusante</a:t>
            </a:r>
            <a:endParaRPr sz="2800" spc="-5" dirty="0"/>
          </a:p>
        </p:txBody>
      </p:sp>
      <p:sp>
        <p:nvSpPr>
          <p:cNvPr id="7" name="object 7"/>
          <p:cNvSpPr/>
          <p:nvPr/>
        </p:nvSpPr>
        <p:spPr>
          <a:xfrm>
            <a:off x="91439" y="1191767"/>
            <a:ext cx="8950452" cy="3994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4493" y="2133600"/>
            <a:ext cx="8813292" cy="43063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149860" rIns="0" bIns="0" rtlCol="0">
            <a:spAutoFit/>
          </a:bodyPr>
          <a:lstStyle/>
          <a:p>
            <a:pPr marL="47625" algn="just">
              <a:lnSpc>
                <a:spcPct val="100000"/>
              </a:lnSpc>
              <a:spcBef>
                <a:spcPts val="1180"/>
              </a:spcBef>
            </a:pPr>
            <a:r>
              <a:rPr lang="it-IT" sz="2000" b="1" spc="-5" dirty="0">
                <a:solidFill>
                  <a:srgbClr val="C00000"/>
                </a:solidFill>
                <a:latin typeface="Verdana"/>
                <a:cs typeface="Verdana"/>
              </a:rPr>
              <a:t>Personalità fragile, immaturità </a:t>
            </a:r>
            <a:r>
              <a:rPr lang="it-IT" sz="2000" b="1" spc="-5" dirty="0" err="1">
                <a:solidFill>
                  <a:srgbClr val="C00000"/>
                </a:solidFill>
                <a:latin typeface="Verdana"/>
                <a:cs typeface="Verdana"/>
              </a:rPr>
              <a:t>psico</a:t>
            </a:r>
            <a:r>
              <a:rPr lang="it-IT" sz="2000" b="1" spc="-5" dirty="0">
                <a:solidFill>
                  <a:srgbClr val="C00000"/>
                </a:solidFill>
                <a:latin typeface="Verdana"/>
                <a:cs typeface="Verdana"/>
              </a:rPr>
              <a:t>-affettiva, problemi circa la propria identità sessuale, vita sociale superficiale, assenza di relazioni profonde con i coetanei e pochi veri amici.</a:t>
            </a:r>
          </a:p>
          <a:p>
            <a:pPr marL="47625" algn="just">
              <a:lnSpc>
                <a:spcPct val="100000"/>
              </a:lnSpc>
              <a:spcBef>
                <a:spcPts val="1180"/>
              </a:spcBef>
            </a:pPr>
            <a:r>
              <a:rPr lang="it-IT" sz="2000" spc="-5" dirty="0">
                <a:latin typeface="Verdana"/>
                <a:cs typeface="Verdana"/>
              </a:rPr>
              <a:t>Nel caso delle </a:t>
            </a:r>
            <a:r>
              <a:rPr lang="it-IT" sz="2000" b="1" spc="-5" dirty="0">
                <a:solidFill>
                  <a:srgbClr val="C00000"/>
                </a:solidFill>
                <a:latin typeface="Verdana"/>
                <a:cs typeface="Verdana"/>
              </a:rPr>
              <a:t>persone consacrate</a:t>
            </a:r>
            <a:r>
              <a:rPr lang="it-IT" sz="2000" spc="-5" dirty="0">
                <a:latin typeface="Verdana"/>
                <a:cs typeface="Verdana"/>
              </a:rPr>
              <a:t>: spiritualità non radicata nel proprio progetto di vita, ambizione sforzata di grandiosità, pretesa irrealistica di perfezione, incapacità di affrontare e gestire difficoltà, frustrazioni e rinunce, mancata attenzione e cura di sé, incapacità di coltivare risorse rigenerative e tempi di ricreazione, atteggiamento esagerato di autonomia e indipendenza, assenza frequente agli incontri di formazione permanente, resistenza marcata alla condivisione fraterna, alla direzione spirituale e alla supervisione, una vita divisa che offusca la trasparenza. Gestione non limpida del tempo e del denaro, delle relazioni.</a:t>
            </a:r>
            <a:endParaRPr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67958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990600" y="112902"/>
            <a:ext cx="8005673" cy="11079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sz="2400" dirty="0"/>
              <a:t>Formazione e discernimento</a:t>
            </a:r>
            <a:br>
              <a:rPr lang="it-IT" sz="2400" dirty="0"/>
            </a:br>
            <a:r>
              <a:rPr lang="it-IT" sz="2400" dirty="0"/>
              <a:t>PER UNA MATURITA’ PSICOAFFETTIVA-SPIRITUALE-RELAZIONALE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Segni di maturità</a:t>
            </a:r>
          </a:p>
          <a:p>
            <a:r>
              <a:rPr lang="it-IT" dirty="0">
                <a:solidFill>
                  <a:srgbClr val="FF0000"/>
                </a:solidFill>
              </a:rPr>
              <a:t>(da promuovere attraverso la formazione)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half" idx="3"/>
          </p:nvPr>
        </p:nvSpPr>
        <p:spPr>
          <a:xfrm>
            <a:off x="4645025" y="1522780"/>
            <a:ext cx="4041775" cy="639762"/>
          </a:xfrm>
        </p:spPr>
        <p:txBody>
          <a:bodyPr>
            <a:normAutofit fontScale="70000" lnSpcReduction="2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Segni di arresto </a:t>
            </a:r>
          </a:p>
          <a:p>
            <a:r>
              <a:rPr lang="it-IT" dirty="0">
                <a:solidFill>
                  <a:srgbClr val="FF0000"/>
                </a:solidFill>
              </a:rPr>
              <a:t>(Da individuare mediante la valutazione)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2"/>
          </p:nvPr>
        </p:nvSpPr>
        <p:spPr>
          <a:xfrm>
            <a:off x="381000" y="2590800"/>
            <a:ext cx="4040188" cy="295465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dirty="0"/>
              <a:t> Solide relazioni interpersonali </a:t>
            </a:r>
          </a:p>
          <a:p>
            <a:endParaRPr lang="it-IT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dirty="0"/>
              <a:t> Modo di vivere intenso e sincero </a:t>
            </a:r>
          </a:p>
          <a:p>
            <a:endParaRPr lang="it-IT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dirty="0"/>
              <a:t> Confini personali chiari e flessibili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endParaRPr lang="it-IT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dirty="0"/>
              <a:t>Isolamento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dirty="0"/>
              <a:t>Mancanza di relazioni interpersonali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dirty="0"/>
              <a:t>Comportamento emotivamente immaturo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dirty="0"/>
              <a:t>Eccessiva razionalizzazione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dirty="0"/>
              <a:t>Rigorismo/rigidità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dirty="0" err="1"/>
              <a:t>Burn</a:t>
            </a:r>
            <a:r>
              <a:rPr lang="it-IT" dirty="0"/>
              <a:t> out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dirty="0"/>
              <a:t>Disturbi psichiatrici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dirty="0"/>
              <a:t>Dipendenza da internet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dirty="0"/>
              <a:t>…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6072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ADB56C-BA56-4D1E-A42A-A07A47444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29934"/>
            <a:ext cx="7886700" cy="1341634"/>
          </a:xfrm>
        </p:spPr>
        <p:txBody>
          <a:bodyPr>
            <a:normAutofit/>
          </a:bodyPr>
          <a:lstStyle/>
          <a:p>
            <a:r>
              <a:rPr lang="de-DE" sz="3500">
                <a:latin typeface="Arial Black" panose="020B0A04020102020204" pitchFamily="34" charset="0"/>
              </a:rPr>
              <a:t>COSA PUÒ FARE </a:t>
            </a:r>
            <a:br>
              <a:rPr lang="de-DE" sz="3500">
                <a:latin typeface="Arial Black" panose="020B0A04020102020204" pitchFamily="34" charset="0"/>
              </a:rPr>
            </a:br>
            <a:r>
              <a:rPr lang="de-DE" sz="3500">
                <a:latin typeface="Arial Black" panose="020B0A04020102020204" pitchFamily="34" charset="0"/>
              </a:rPr>
              <a:t>UN PRETE (e il Vescovo)?</a:t>
            </a:r>
            <a:endParaRPr lang="de-DE" sz="350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623990" y="1671568"/>
            <a:ext cx="5370742" cy="48564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Prendersi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cura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di se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stesso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fisicamente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e …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spiritualmente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!)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Cercare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sostegno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supporto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tra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pari: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compagni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ordinazione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, di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età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gruppi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… „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buoni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“ di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riferimento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…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CONFRONTARSI: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padre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spirituale,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consigliere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spirituale, se del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caso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chiedere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aiuto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persone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competenti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psicologo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, …)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Coltivare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la FRATERNITA‘ e le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occasioni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fraternità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Affrontare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questo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come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altri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temi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INSIEME: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condividere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trovare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soluzioni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… [Incontri di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formazione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diocesani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, di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vicaria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,…]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FORMAZIONE E INFORMAZIONE (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anche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grazie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al SDTM)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sia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seminario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che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dopo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formazione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permanente)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5EAFFE2-17E0-44E4-BBD3-EC2B463771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2" r="26357" b="-3"/>
          <a:stretch/>
        </p:blipFill>
        <p:spPr>
          <a:xfrm>
            <a:off x="5994732" y="1843283"/>
            <a:ext cx="2531107" cy="428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84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utoShape 2" descr="Solitudine come essenza della vita degli uomini - Editoriali, Co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aphicFrame>
        <p:nvGraphicFramePr>
          <p:cNvPr id="5" name="Segnaposto testo 2">
            <a:extLst>
              <a:ext uri="{FF2B5EF4-FFF2-40B4-BE49-F238E27FC236}">
                <a16:creationId xmlns:a16="http://schemas.microsoft.com/office/drawing/2014/main" id="{4D3A18FB-FE9A-7141-0C17-1442569FF5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9318658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546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36368" y="1367673"/>
            <a:ext cx="3281363" cy="2665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rtl="0">
              <a:lnSpc>
                <a:spcPct val="90000"/>
              </a:lnSpc>
              <a:spcBef>
                <a:spcPct val="0"/>
              </a:spcBef>
            </a:pPr>
            <a:br>
              <a:rPr lang="en-US" sz="4400" kern="1200">
                <a:solidFill>
                  <a:schemeClr val="bg1"/>
                </a:solidFill>
                <a:latin typeface="+mj-lt"/>
                <a:cs typeface="+mj-cs"/>
              </a:rPr>
            </a:br>
            <a:r>
              <a:rPr lang="en-US" sz="4400" kern="12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  <a:cs typeface="+mj-cs"/>
              </a:rPr>
              <a:t>NON ISOLARSI, MAI!</a:t>
            </a:r>
            <a:endParaRPr lang="en-US" sz="4400" kern="1200">
              <a:solidFill>
                <a:schemeClr val="bg1"/>
              </a:solidFill>
              <a:latin typeface="+mj-lt"/>
              <a:cs typeface="+mj-cs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17899" r="13758"/>
          <a:stretch/>
        </p:blipFill>
        <p:spPr>
          <a:xfrm>
            <a:off x="20" y="2"/>
            <a:ext cx="4686958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45818" y="3100710"/>
            <a:ext cx="6857455" cy="656037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45817" y="3100710"/>
            <a:ext cx="6857455" cy="656037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3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3202" y="328536"/>
            <a:ext cx="3614166" cy="1481328"/>
          </a:xfrm>
        </p:spPr>
        <p:txBody>
          <a:bodyPr anchor="b">
            <a:normAutofit/>
          </a:bodyPr>
          <a:lstStyle/>
          <a:p>
            <a:r>
              <a:rPr lang="it-IT" sz="4700" dirty="0"/>
              <a:t>«STARE» IN RETE…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372868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73201" y="2590800"/>
            <a:ext cx="4971221" cy="40965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it-IT" sz="14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encil" panose="040409050D0802020404" pitchFamily="82" charset="0"/>
              </a:rPr>
              <a:t>Il parroco non è solo: c’è una comunità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it-IT" sz="1400" b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tencil" panose="040409050D0802020404" pitchFamily="82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it-IT" sz="14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encil" panose="040409050D0802020404" pitchFamily="82" charset="0"/>
              </a:rPr>
              <a:t>La comunità non è sola: ci sono altre comunità vicine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it-IT" sz="1400" b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tencil" panose="040409050D0802020404" pitchFamily="82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it-IT" sz="14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encil" panose="040409050D0802020404" pitchFamily="82" charset="0"/>
              </a:rPr>
              <a:t>Le parrocchie non sono sole: c’è la diocesi, gli uffici di curia, il referente diocesano tutela minori.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it-IT" sz="1400" b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tencil" panose="040409050D0802020404" pitchFamily="82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it-IT" sz="14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encil" panose="040409050D0802020404" pitchFamily="82" charset="0"/>
              </a:rPr>
              <a:t>il servizio regionale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it-IT" sz="1400" b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tencil" panose="040409050D0802020404" pitchFamily="82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it-IT" sz="14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encil" panose="040409050D0802020404" pitchFamily="82" charset="0"/>
              </a:rPr>
              <a:t>Ci sono professionalità, competenze …</a:t>
            </a:r>
            <a:endParaRPr lang="it-IT" sz="1400" b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it-IT" sz="1400" b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it-IT" sz="14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 PROGETTO FORMATIVO COMUNE, CONDIVISO, DA COSTRUIRE INSIEME, PER CUSTODIRE I PIU’ PICCOLI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it-IT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it-IT" sz="1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it-IT" sz="10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056" y="1295400"/>
            <a:ext cx="3242310" cy="2846171"/>
          </a:xfrm>
          <a:prstGeom prst="rect">
            <a:avLst/>
          </a:prstGeom>
        </p:spPr>
      </p:pic>
      <p:sp>
        <p:nvSpPr>
          <p:cNvPr id="4" name="AutoShape 2" descr="Ascoltare e costruire insieme per vincere il coronavirus: Associazione  CeRFEE Zelindo Trenti - ERMES Educ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9951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6100024" y="863980"/>
            <a:ext cx="2987899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magine 1" descr="Immagine che contiene Rettangolo&#10;&#10;Descrizione generata automaticamente">
            <a:extLst>
              <a:ext uri="{FF2B5EF4-FFF2-40B4-BE49-F238E27FC236}">
                <a16:creationId xmlns:a16="http://schemas.microsoft.com/office/drawing/2014/main" id="{4E5CD572-5B8E-7540-590D-7635B8DA4F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26" r="22629"/>
          <a:stretch/>
        </p:blipFill>
        <p:spPr>
          <a:xfrm>
            <a:off x="527386" y="861181"/>
            <a:ext cx="3583036" cy="496589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421221" y="1211070"/>
            <a:ext cx="4094129" cy="496589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it-IT" sz="1600" dirty="0">
                <a:latin typeface="+mj-lt"/>
              </a:rPr>
              <a:t>QUINDI ci si può fermare  alla recriminazione, all’indifferenza, alla paura, agli atteggiamenti difensivi …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it-IT" sz="1600" dirty="0">
              <a:latin typeface="+mj-lt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it-IT" sz="1600" dirty="0">
                <a:ln w="22225">
                  <a:solidFill>
                    <a:schemeClr val="accent2"/>
                  </a:solidFill>
                  <a:prstDash val="solid"/>
                </a:ln>
                <a:latin typeface="+mj-lt"/>
              </a:rPr>
              <a:t>OPPURE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it-IT" sz="1600" dirty="0">
                <a:ln w="22225">
                  <a:solidFill>
                    <a:schemeClr val="accent2"/>
                  </a:solidFill>
                  <a:prstDash val="solid"/>
                </a:ln>
                <a:latin typeface="+mj-lt"/>
              </a:rPr>
              <a:t>Cogliere l’OCCASIONE PER...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it-IT" sz="1600" dirty="0">
              <a:ln w="22225">
                <a:solidFill>
                  <a:schemeClr val="accent2"/>
                </a:solidFill>
                <a:prstDash val="solid"/>
              </a:ln>
              <a:latin typeface="+mj-lt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it-IT" sz="1600" dirty="0">
              <a:latin typeface="+mj-lt"/>
            </a:endParaRPr>
          </a:p>
          <a:p>
            <a:pPr marL="285750" indent="-285750" algn="ctr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Ri</a:t>
            </a:r>
            <a:r>
              <a:rPr lang="it-IT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-AFFERMARE LA </a:t>
            </a:r>
            <a:r>
              <a:rPr lang="it-IT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CENTRALITà</a:t>
            </a:r>
            <a:r>
              <a:rPr lang="it-IT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«</a:t>
            </a:r>
            <a:r>
              <a:rPr lang="it-IT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PASTORaLE</a:t>
            </a:r>
            <a:r>
              <a:rPr lang="it-IT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» DEL minore e DELLA PERSONA VULNERABILE </a:t>
            </a:r>
          </a:p>
          <a:p>
            <a:pPr marL="285750" indent="-285750" algn="ctr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Un’AZIONE PRO-ATTIVA</a:t>
            </a:r>
          </a:p>
          <a:p>
            <a:pPr marL="285750" indent="-285750" algn="ctr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La </a:t>
            </a:r>
            <a:r>
              <a:rPr lang="it-IT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RICERcA</a:t>
            </a:r>
            <a:r>
              <a:rPr lang="it-IT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DELLA </a:t>
            </a:r>
            <a:r>
              <a:rPr lang="it-IT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VERITà</a:t>
            </a:r>
            <a:r>
              <a:rPr lang="it-IT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E DELLA GIUSTIZIA</a:t>
            </a:r>
          </a:p>
          <a:p>
            <a:pPr marL="285750" indent="-285750" algn="ctr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Una CONVERSIONE PERSONALE E COMUNITARIA</a:t>
            </a:r>
          </a:p>
          <a:p>
            <a:pPr marL="285750" indent="-285750" algn="ctr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Una riaffermata </a:t>
            </a:r>
            <a:r>
              <a:rPr lang="it-IT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CORRESPONsABILITà</a:t>
            </a:r>
            <a:r>
              <a:rPr lang="it-IT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(</a:t>
            </a:r>
            <a:r>
              <a:rPr lang="it-IT" sz="1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di tutti</a:t>
            </a:r>
            <a:r>
              <a:rPr lang="it-IT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) NELLA CURA DEI Più piccoli</a:t>
            </a:r>
          </a:p>
          <a:p>
            <a:pPr marL="285750" indent="-285750" algn="ctr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Ribadire l’IMPORTANZA DELLA scelta, FORMAZIONE (PERMANENTE)DEL CLERO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35075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no solo in una folla">
            <a:extLst>
              <a:ext uri="{FF2B5EF4-FFF2-40B4-BE49-F238E27FC236}">
                <a16:creationId xmlns:a16="http://schemas.microsoft.com/office/drawing/2014/main" id="{A3D8ACC4-897D-6002-1348-EE506A32F1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65" r="21625" b="3642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8485" y="1122363"/>
            <a:ext cx="301752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3900" kern="1200">
                <a:solidFill>
                  <a:schemeClr val="bg1"/>
                </a:solidFill>
                <a:latin typeface="+mj-lt"/>
                <a:cs typeface="+mj-cs"/>
              </a:rPr>
              <a:t>Qualche provocazione per introdurci al tema 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28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B5E602-A00D-A92C-3BDC-6278B9C616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03" r="41047" b="-1"/>
          <a:stretch/>
        </p:blipFill>
        <p:spPr>
          <a:xfrm>
            <a:off x="-5524" y="10"/>
            <a:ext cx="3641692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148" y="407987"/>
            <a:ext cx="2240924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Segnaposto testo 2">
            <a:extLst>
              <a:ext uri="{FF2B5EF4-FFF2-40B4-BE49-F238E27FC236}">
                <a16:creationId xmlns:a16="http://schemas.microsoft.com/office/drawing/2014/main" id="{99A5D6B1-C27E-EAA6-5C9F-9639CA2988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8739030"/>
              </p:ext>
            </p:extLst>
          </p:nvPr>
        </p:nvGraphicFramePr>
        <p:xfrm>
          <a:off x="4370286" y="762000"/>
          <a:ext cx="4291113" cy="545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8391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2463" y="911481"/>
            <a:ext cx="3293268" cy="1831719"/>
          </a:xfrm>
        </p:spPr>
        <p:txBody>
          <a:bodyPr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it-IT" sz="1400" dirty="0">
                <a:solidFill>
                  <a:schemeClr val="bg1"/>
                </a:solidFill>
              </a:rPr>
              <a:t>La comunità ecclesiale</a:t>
            </a:r>
            <a:br>
              <a:rPr lang="it-IT" sz="1400" dirty="0">
                <a:solidFill>
                  <a:schemeClr val="bg1"/>
                </a:solidFill>
              </a:rPr>
            </a:br>
            <a:r>
              <a:rPr lang="it-IT" sz="1400" dirty="0">
                <a:solidFill>
                  <a:schemeClr val="bg1"/>
                </a:solidFill>
              </a:rPr>
              <a:t>come SCUOLA DI RELAZIONI</a:t>
            </a:r>
            <a:br>
              <a:rPr lang="it-IT" sz="1400" dirty="0">
                <a:solidFill>
                  <a:schemeClr val="bg1"/>
                </a:solidFill>
              </a:rPr>
            </a:br>
            <a:br>
              <a:rPr lang="it-IT" sz="1400" dirty="0">
                <a:solidFill>
                  <a:schemeClr val="bg1"/>
                </a:solidFill>
              </a:rPr>
            </a:br>
            <a:r>
              <a:rPr lang="it-IT" sz="1400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LA CURA DELLE RELAZIONI</a:t>
            </a:r>
            <a:br>
              <a:rPr lang="it-IT" sz="1400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</a:br>
            <a:r>
              <a:rPr lang="it-IT" sz="1400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LE RELAZIONI DI CURA</a:t>
            </a:r>
            <a:br>
              <a:rPr lang="it-IT" sz="1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</a:br>
            <a:r>
              <a:rPr lang="it-IT" sz="1400" dirty="0">
                <a:solidFill>
                  <a:schemeClr val="bg1"/>
                </a:solidFill>
              </a:rPr>
              <a:t> LA STRADA PER …</a:t>
            </a:r>
            <a:br>
              <a:rPr lang="it-IT" sz="1400" dirty="0">
                <a:solidFill>
                  <a:schemeClr val="bg1"/>
                </a:solidFill>
              </a:rPr>
            </a:b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15166" y="2438400"/>
            <a:ext cx="3617118" cy="3711600"/>
          </a:xfrm>
        </p:spPr>
        <p:txBody>
          <a:bodyPr>
            <a:no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bg1">
                    <a:alpha val="80000"/>
                  </a:schemeClr>
                </a:solidFill>
              </a:rPr>
              <a:t>Testimoniare il vangelo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it-IT" sz="1400" dirty="0">
              <a:solidFill>
                <a:schemeClr val="bg1">
                  <a:alpha val="80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bg1">
                    <a:alpha val="80000"/>
                  </a:schemeClr>
                </a:solidFill>
              </a:rPr>
              <a:t>Trasmettere la fede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1400" dirty="0">
              <a:solidFill>
                <a:schemeClr val="bg1">
                  <a:alpha val="80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bg1">
                    <a:alpha val="80000"/>
                  </a:schemeClr>
                </a:solidFill>
              </a:rPr>
              <a:t>Sostenere la famiglia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1400" dirty="0">
              <a:solidFill>
                <a:schemeClr val="bg1">
                  <a:alpha val="80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bg1">
                    <a:alpha val="80000"/>
                  </a:schemeClr>
                </a:solidFill>
              </a:rPr>
              <a:t>Coltivare un ambiente (non solo ecclesiale) più sicuro per i più piccoli e fragili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1400" dirty="0">
              <a:solidFill>
                <a:schemeClr val="bg1">
                  <a:alpha val="80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bg1">
                    <a:alpha val="80000"/>
                  </a:schemeClr>
                </a:solidFill>
              </a:rPr>
              <a:t>Ritrovare il legame tra generazioni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it-IT" sz="1400" dirty="0">
              <a:solidFill>
                <a:schemeClr val="bg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400" dirty="0">
                <a:solidFill>
                  <a:schemeClr val="bg1">
                    <a:alpha val="80000"/>
                  </a:schemeClr>
                </a:solidFill>
              </a:rPr>
              <a:t>. …</a:t>
            </a:r>
            <a:br>
              <a:rPr lang="it-IT" sz="1400" dirty="0">
                <a:solidFill>
                  <a:schemeClr val="bg1">
                    <a:alpha val="80000"/>
                  </a:schemeClr>
                </a:solidFill>
              </a:rPr>
            </a:br>
            <a:endParaRPr lang="it-IT" sz="14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4D28440-E7B3-42C6-AD11-6F01F77E0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57" r="23234"/>
          <a:stretch/>
        </p:blipFill>
        <p:spPr>
          <a:xfrm>
            <a:off x="4572000" y="841375"/>
            <a:ext cx="3945731" cy="464502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72000" y="4138312"/>
            <a:ext cx="3945731" cy="1410656"/>
            <a:chOff x="6096000" y="4138312"/>
            <a:chExt cx="5260975" cy="141065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3560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026340"/>
            <a:ext cx="457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78001" y="2288833"/>
            <a:ext cx="4293999" cy="411196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400" dirty="0">
                <a:solidFill>
                  <a:schemeClr val="bg1"/>
                </a:solidFill>
              </a:rPr>
              <a:t>DA SECOLI LA CHIESA, ATTRAVERSO PERSONE E ISTITUZIONI, SI DEDICA CON INCREDIBILE GENEROSITA’ (SPESSO DA SOLA) AI PIU’ PICCOLI … PURTROPPO PERO’ DI QUESTO CI SI DIMENTICA (lo si fa dimenticare) FACILMENTE …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it-IT" sz="1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400" dirty="0">
                <a:solidFill>
                  <a:schemeClr val="bg1"/>
                </a:solidFill>
              </a:rPr>
              <a:t>SI DIFFONDE SEMPRE PIU’ LA LEGGENDA NERA CHE LA CHIESA (cattolica) E GLI UOMINI DI CHIESA SIANO «IL LUOGO DELLA PEDOFILIA» FINENDO PER DISTOGLIERE L’ATTENZIONE DAI VERI LUOGHI DELL’ABUSO (2/3 in ambito famigliare) E MAGARI ANCHE CON L’OBIETTIVO DI FAR PERDERE CREDIBILITA’ A CHI DELLA COMUNITA’ HA LA RESPONSABILITA’ (e quindi metterlo a tacere) O SPINGERE VERSO  CERTE «RIFORME» O UN CERTO TIPO DI CHIESA …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it-IT" sz="1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it-IT" sz="1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it-IT" sz="1200" dirty="0">
              <a:solidFill>
                <a:schemeClr val="bg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894" y="416439"/>
            <a:ext cx="2691480" cy="269148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3702" y="182859"/>
            <a:ext cx="2997196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995" y="4368919"/>
            <a:ext cx="2691480" cy="150722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8803" y="3543213"/>
            <a:ext cx="2997196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93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8229600" cy="492443"/>
          </a:xfrm>
        </p:spPr>
        <p:txBody>
          <a:bodyPr/>
          <a:lstStyle/>
          <a:p>
            <a:r>
              <a:rPr lang="it-IT" dirty="0"/>
              <a:t>La pedofilia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4400" y="2057400"/>
            <a:ext cx="7086600" cy="3877985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dirty="0"/>
              <a:t>Il problema principale della Chiesa cattolica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dirty="0"/>
              <a:t>La «malattia» più grave delle nostre comunità ecclesiali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dirty="0"/>
              <a:t>Il punto debole dei preti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dirty="0"/>
              <a:t>Un «effetto» del celibato ecclesiastico e di una formazione sessuofoba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dirty="0"/>
              <a:t>L’inevitabile deriva del prete in quanto guida/autorità nella comunità</a:t>
            </a:r>
          </a:p>
          <a:p>
            <a:pPr algn="just"/>
            <a:endParaRPr lang="it-IT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/>
              <a:t>…</a:t>
            </a:r>
          </a:p>
        </p:txBody>
      </p:sp>
      <p:sp>
        <p:nvSpPr>
          <p:cNvPr id="4" name="Rettangolo 3"/>
          <p:cNvSpPr/>
          <p:nvPr/>
        </p:nvSpPr>
        <p:spPr>
          <a:xfrm>
            <a:off x="4495800" y="564178"/>
            <a:ext cx="2061783" cy="9233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NON È</a:t>
            </a:r>
          </a:p>
        </p:txBody>
      </p:sp>
    </p:spTree>
    <p:extLst>
      <p:ext uri="{BB962C8B-B14F-4D97-AF65-F5344CB8AC3E}">
        <p14:creationId xmlns:p14="http://schemas.microsoft.com/office/powerpoint/2010/main" val="2020085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84304" y="209335"/>
            <a:ext cx="4430739" cy="1807305"/>
          </a:xfrm>
        </p:spPr>
        <p:txBody>
          <a:bodyPr>
            <a:normAutofit/>
          </a:bodyPr>
          <a:lstStyle/>
          <a:p>
            <a:r>
              <a:rPr lang="it-IT" dirty="0"/>
              <a:t>Quali i problemi più urgenti?</a:t>
            </a:r>
          </a:p>
        </p:txBody>
      </p:sp>
      <p:pic>
        <p:nvPicPr>
          <p:cNvPr id="5" name="Picture 4" descr="Punto esclamativo su uno sfondo giallo">
            <a:extLst>
              <a:ext uri="{FF2B5EF4-FFF2-40B4-BE49-F238E27FC236}">
                <a16:creationId xmlns:a16="http://schemas.microsoft.com/office/drawing/2014/main" id="{B170411A-C273-D47C-A938-336389A05D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88" r="18844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317538" y="2336025"/>
            <a:ext cx="4724399" cy="4979175"/>
          </a:xfrm>
        </p:spPr>
        <p:txBody>
          <a:bodyPr>
            <a:no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/>
              <a:t>Faticosa (mancata) trasmissione della fede tra generazioni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/>
              <a:t>Società «liquida», identità personale (anche sessuale) «fluida» … «disgregata», «frammentata» …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/>
              <a:t>Incapacità di comunicare con le giovani generazioni (e anche con le altre …)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/>
              <a:t>Perdita della dimensione «verticale»/spirituale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/>
              <a:t>Riduzione della fede ad un fatto privato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/>
              <a:t>Crisi della coppia e della famiglia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/>
              <a:t>Accentuato individualismo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/>
              <a:t>«Strapotere» dei mass media (influencer)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/>
              <a:t>Diminuzione del numero dei preti, solitudine, isolamento, e … stanchezza (non solo dei preti …)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52069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5234" y="1752600"/>
            <a:ext cx="7010400" cy="7478970"/>
          </a:xfrm>
        </p:spPr>
        <p:txBody>
          <a:bodyPr/>
          <a:lstStyle/>
          <a:p>
            <a:pPr algn="just"/>
            <a:r>
              <a:rPr lang="it-IT" dirty="0"/>
              <a:t>Anche nella Chiesa ci sono stati e ci sono pedofili, criminali che hanno abusato di minori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dirty="0"/>
              <a:t>Anche nella Chiesa ci sono vittime, la cui vita è stata devastata e che chiedono giustizia e verità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dirty="0"/>
              <a:t>Anche nella Chiesa ci sono state coperture, negligenze, indifferenza …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dirty="0"/>
              <a:t>Anche nelle famiglie della nostra comunità sono avvenuti e avvengono abusi …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ctr"/>
            <a:r>
              <a:rPr lang="it-IT" sz="2000" dirty="0">
                <a:solidFill>
                  <a:srgbClr val="FF0000"/>
                </a:solidFill>
              </a:rPr>
              <a:t>UN NUMERO STERMINATO DI BAMBINI E’ OGGETTO DI ABUSI NEL MONDO</a:t>
            </a:r>
            <a:r>
              <a:rPr lang="it-IT" dirty="0">
                <a:solidFill>
                  <a:srgbClr val="FF0000"/>
                </a:solidFill>
              </a:rPr>
              <a:t>!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600200" y="304800"/>
            <a:ext cx="5588069" cy="9233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MA E’ VERO CHE …</a:t>
            </a:r>
          </a:p>
        </p:txBody>
      </p:sp>
    </p:spTree>
    <p:extLst>
      <p:ext uri="{BB962C8B-B14F-4D97-AF65-F5344CB8AC3E}">
        <p14:creationId xmlns:p14="http://schemas.microsoft.com/office/powerpoint/2010/main" val="4286253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3904" y="1749756"/>
            <a:ext cx="35387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73326" y="1909192"/>
            <a:ext cx="3439885" cy="364771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 sz="1700" dirty="0">
                <a:solidFill>
                  <a:schemeClr val="bg1"/>
                </a:solidFill>
              </a:rPr>
              <a:t>PER I PICCOLI</a:t>
            </a:r>
          </a:p>
          <a:p>
            <a:pPr>
              <a:spcAft>
                <a:spcPts val="600"/>
              </a:spcAft>
            </a:pPr>
            <a:r>
              <a:rPr lang="it-IT" sz="1700" dirty="0">
                <a:solidFill>
                  <a:schemeClr val="bg1"/>
                </a:solidFill>
              </a:rPr>
              <a:t>TUTTI I PICCOLI </a:t>
            </a:r>
          </a:p>
          <a:p>
            <a:pPr>
              <a:spcAft>
                <a:spcPts val="600"/>
              </a:spcAft>
            </a:pPr>
            <a:r>
              <a:rPr lang="it-IT" sz="1700" dirty="0">
                <a:solidFill>
                  <a:schemeClr val="bg1"/>
                </a:solidFill>
              </a:rPr>
              <a:t>BAMBINI E PERSONE VULNERABILI </a:t>
            </a:r>
          </a:p>
          <a:p>
            <a:pPr>
              <a:spcAft>
                <a:spcPts val="600"/>
              </a:spcAft>
            </a:pPr>
            <a:endParaRPr lang="it-IT" sz="17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it-IT" sz="1700" dirty="0">
                <a:solidFill>
                  <a:schemeClr val="bg1"/>
                </a:solidFill>
              </a:rPr>
              <a:t>NON POSSIAMO STARE IN SILENZIO</a:t>
            </a:r>
          </a:p>
          <a:p>
            <a:pPr>
              <a:spcAft>
                <a:spcPts val="600"/>
              </a:spcAft>
            </a:pPr>
            <a:endParaRPr lang="it-IT" sz="17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it-IT" sz="1700" dirty="0">
                <a:solidFill>
                  <a:schemeClr val="bg1"/>
                </a:solidFill>
              </a:rPr>
              <a:t>DOBBIAMO PARLARE!</a:t>
            </a:r>
          </a:p>
          <a:p>
            <a:pPr>
              <a:spcAft>
                <a:spcPts val="600"/>
              </a:spcAft>
            </a:pPr>
            <a:r>
              <a:rPr lang="it-IT" sz="1700" dirty="0">
                <a:solidFill>
                  <a:schemeClr val="bg1"/>
                </a:solidFill>
              </a:rPr>
              <a:t>Dobbiamo AGIRE!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5520" y="5707672"/>
            <a:ext cx="353549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E4039D9-28DF-150E-7ACC-A1EFF28BF0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96" r="22648"/>
          <a:stretch/>
        </p:blipFill>
        <p:spPr>
          <a:xfrm>
            <a:off x="4894089" y="613645"/>
            <a:ext cx="4249911" cy="563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59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asa di legno su sfondo marrone">
            <a:extLst>
              <a:ext uri="{FF2B5EF4-FFF2-40B4-BE49-F238E27FC236}">
                <a16:creationId xmlns:a16="http://schemas.microsoft.com/office/drawing/2014/main" id="{DB01B4D8-CB00-D8D0-906D-D5E860636A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24" r="2050" b="9091"/>
          <a:stretch/>
        </p:blipFill>
        <p:spPr>
          <a:xfrm>
            <a:off x="4191000" y="10"/>
            <a:ext cx="495300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5268" y="1094581"/>
            <a:ext cx="3017520" cy="46688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br>
              <a:rPr lang="en-US" sz="1700" kern="1200" dirty="0">
                <a:solidFill>
                  <a:schemeClr val="bg1"/>
                </a:solidFill>
                <a:latin typeface="+mj-lt"/>
                <a:cs typeface="+mj-cs"/>
              </a:rPr>
            </a:br>
            <a:r>
              <a:rPr lang="en-US" sz="1700" kern="1200" dirty="0">
                <a:solidFill>
                  <a:schemeClr val="bg1"/>
                </a:solidFill>
                <a:latin typeface="+mj-lt"/>
                <a:cs typeface="+mj-cs"/>
              </a:rPr>
              <a:t>PER  COSTRUIRE  E CONSOLIDARE </a:t>
            </a:r>
            <a:br>
              <a:rPr lang="en-US" sz="1700" kern="1200" dirty="0">
                <a:solidFill>
                  <a:schemeClr val="bg1"/>
                </a:solidFill>
                <a:latin typeface="+mj-lt"/>
                <a:cs typeface="+mj-cs"/>
              </a:rPr>
            </a:br>
            <a:br>
              <a:rPr lang="en-US" sz="1700" kern="1200" dirty="0">
                <a:solidFill>
                  <a:schemeClr val="bg1"/>
                </a:solidFill>
                <a:latin typeface="+mj-lt"/>
                <a:cs typeface="+mj-cs"/>
              </a:rPr>
            </a:br>
            <a:r>
              <a:rPr lang="en-US" sz="1700" kern="1200" dirty="0">
                <a:solidFill>
                  <a:schemeClr val="bg1"/>
                </a:solidFill>
                <a:latin typeface="+mj-lt"/>
                <a:cs typeface="+mj-cs"/>
              </a:rPr>
              <a:t>INSIEME</a:t>
            </a:r>
            <a:br>
              <a:rPr lang="en-US" sz="1700" kern="1200" dirty="0">
                <a:solidFill>
                  <a:schemeClr val="bg1"/>
                </a:solidFill>
                <a:latin typeface="+mj-lt"/>
                <a:cs typeface="+mj-cs"/>
              </a:rPr>
            </a:br>
            <a:br>
              <a:rPr lang="en-US" sz="1700" kern="1200" dirty="0">
                <a:solidFill>
                  <a:schemeClr val="bg1"/>
                </a:solidFill>
                <a:latin typeface="+mj-lt"/>
                <a:cs typeface="+mj-cs"/>
              </a:rPr>
            </a:br>
            <a:r>
              <a:rPr lang="en-US" sz="1700" kern="1200" dirty="0">
                <a:solidFill>
                  <a:schemeClr val="bg1"/>
                </a:solidFill>
                <a:latin typeface="+mj-lt"/>
                <a:cs typeface="+mj-cs"/>
              </a:rPr>
              <a:t>NELLA CHIESA E NELLA SOCIETA’</a:t>
            </a:r>
            <a:br>
              <a:rPr lang="en-US" sz="1700" kern="1200" dirty="0">
                <a:solidFill>
                  <a:schemeClr val="bg1"/>
                </a:solidFill>
                <a:latin typeface="+mj-lt"/>
                <a:cs typeface="+mj-cs"/>
              </a:rPr>
            </a:br>
            <a:br>
              <a:rPr lang="en-US" sz="1700" kern="1200" dirty="0">
                <a:solidFill>
                  <a:schemeClr val="bg1"/>
                </a:solidFill>
                <a:latin typeface="+mj-lt"/>
                <a:cs typeface="+mj-cs"/>
              </a:rPr>
            </a:br>
            <a:r>
              <a:rPr lang="en-US" sz="1700" kern="1200" dirty="0">
                <a:solidFill>
                  <a:schemeClr val="bg1"/>
                </a:solidFill>
                <a:latin typeface="+mj-lt"/>
                <a:cs typeface="+mj-cs"/>
              </a:rPr>
              <a:t>«LUOGHI» SICURI </a:t>
            </a:r>
            <a:br>
              <a:rPr lang="en-US" sz="1700" kern="1200" dirty="0">
                <a:solidFill>
                  <a:schemeClr val="bg1"/>
                </a:solidFill>
                <a:latin typeface="+mj-lt"/>
                <a:cs typeface="+mj-cs"/>
              </a:rPr>
            </a:br>
            <a:r>
              <a:rPr lang="en-US" sz="1700" kern="1200" dirty="0">
                <a:solidFill>
                  <a:schemeClr val="bg1"/>
                </a:solidFill>
                <a:latin typeface="+mj-lt"/>
                <a:cs typeface="+mj-cs"/>
              </a:rPr>
              <a:t>E UNA CULTURA </a:t>
            </a:r>
            <a:br>
              <a:rPr lang="en-US" sz="1700" kern="1200" dirty="0">
                <a:solidFill>
                  <a:schemeClr val="bg1"/>
                </a:solidFill>
                <a:latin typeface="+mj-lt"/>
                <a:cs typeface="+mj-cs"/>
              </a:rPr>
            </a:br>
            <a:r>
              <a:rPr lang="en-US" sz="1700" kern="1200" dirty="0">
                <a:solidFill>
                  <a:schemeClr val="bg1"/>
                </a:solidFill>
                <a:latin typeface="+mj-lt"/>
                <a:cs typeface="+mj-cs"/>
              </a:rPr>
              <a:t>DELLA CURA E TUTELA </a:t>
            </a:r>
            <a:br>
              <a:rPr lang="en-US" sz="1700" kern="1200" dirty="0">
                <a:solidFill>
                  <a:schemeClr val="bg1"/>
                </a:solidFill>
                <a:latin typeface="+mj-lt"/>
                <a:cs typeface="+mj-cs"/>
              </a:rPr>
            </a:br>
            <a:r>
              <a:rPr lang="en-US" sz="1700" kern="1200" dirty="0">
                <a:solidFill>
                  <a:schemeClr val="bg1"/>
                </a:solidFill>
                <a:latin typeface="+mj-lt"/>
                <a:cs typeface="+mj-cs"/>
              </a:rPr>
              <a:t>DEI PIU’ PICCOLI E FRAGILI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05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2307</TotalTime>
  <Words>2670</Words>
  <Application>Microsoft Office PowerPoint</Application>
  <PresentationFormat>Presentazione su schermo (4:3)</PresentationFormat>
  <Paragraphs>367</Paragraphs>
  <Slides>31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43" baseType="lpstr">
      <vt:lpstr>Arial</vt:lpstr>
      <vt:lpstr>Arial Black</vt:lpstr>
      <vt:lpstr>Calibri</vt:lpstr>
      <vt:lpstr>Courier New</vt:lpstr>
      <vt:lpstr>Liberation Sans Narrow</vt:lpstr>
      <vt:lpstr>Stencil</vt:lpstr>
      <vt:lpstr>Symbol</vt:lpstr>
      <vt:lpstr>Times New Roman</vt:lpstr>
      <vt:lpstr>Trebuchet MS</vt:lpstr>
      <vt:lpstr>Verdana</vt:lpstr>
      <vt:lpstr>Wingdings</vt:lpstr>
      <vt:lpstr>Office Theme</vt:lpstr>
      <vt:lpstr>La tutela dei minori e degli adulti vulnerabili   La «piaga» degli abusi   I parte </vt:lpstr>
      <vt:lpstr>Reazioni all‘abuso sessuale  e altre forme di abuso nella Chiesa</vt:lpstr>
      <vt:lpstr>Qualche provocazione per introdurci al tema …</vt:lpstr>
      <vt:lpstr>Presentazione standard di PowerPoint</vt:lpstr>
      <vt:lpstr>La pedofilia</vt:lpstr>
      <vt:lpstr>Quali i problemi più urgenti?</vt:lpstr>
      <vt:lpstr>Presentazione standard di PowerPoint</vt:lpstr>
      <vt:lpstr>Presentazione standard di PowerPoint</vt:lpstr>
      <vt:lpstr> PER  COSTRUIRE  E CONSOLIDARE   INSIEME  NELLA CHIESA E NELLA SOCIETA’  «LUOGHI» SICURI  E UNA CULTURA  DELLA CURA E TUTELA  DEI PIU’ PICCOLI E FRAGILI </vt:lpstr>
      <vt:lpstr>A motivo anche (ma non solo)  dello scandalo della pedofilia nella Chiesa  </vt:lpstr>
      <vt:lpstr>Che cosa è un abuso?</vt:lpstr>
      <vt:lpstr>PARLEREMO DI ABUSO SESSUALE …</vt:lpstr>
      <vt:lpstr>Abuso sessuale: definizione</vt:lpstr>
      <vt:lpstr>Abuso sessuale: che cosa intendiamo?</vt:lpstr>
      <vt:lpstr>L'abuso sessuale succede frequentemente e ovunque</vt:lpstr>
      <vt:lpstr>Dati concreti</vt:lpstr>
      <vt:lpstr>Conseguenze dell’abuso sessuale</vt:lpstr>
      <vt:lpstr>Tattica dell'abusatore e la dinamica dell'abuso</vt:lpstr>
      <vt:lpstr>L’ABUSO SESSUALE AVVIENE SOPRATTUTTO (più del 70% dei casi) IN AMBITO FAMIGLIARE  (genitori, parenti, amici, …) [magari anche in qualche famiglie  che frequenta la comunità…]     </vt:lpstr>
      <vt:lpstr>DA DOVE «NASCE» L’ABUSO?</vt:lpstr>
      <vt:lpstr>Presentazione standard di PowerPoint</vt:lpstr>
      <vt:lpstr>Caratteristiche della persona abusante</vt:lpstr>
      <vt:lpstr>Elementi di personalità e  stile relazionale della persona abusante</vt:lpstr>
      <vt:lpstr>Formazione e discernimento PER UNA MATURITA’ PSICOAFFETTIVA-SPIRITUALE-RELAZIONALE</vt:lpstr>
      <vt:lpstr>COSA PUÒ FARE  UN PRETE (e il Vescovo)?</vt:lpstr>
      <vt:lpstr>Presentazione standard di PowerPoint</vt:lpstr>
      <vt:lpstr> NON ISOLARSI, MAI!</vt:lpstr>
      <vt:lpstr>«STARE» IN RETE…</vt:lpstr>
      <vt:lpstr>Presentazione standard di PowerPoint</vt:lpstr>
      <vt:lpstr>Presentazione standard di PowerPoint</vt:lpstr>
      <vt:lpstr>La comunità ecclesiale come SCUOLA DI RELAZIONI  LA CURA DELLE RELAZIONI LE RELAZIONI DI CURA  LA STRADA PER 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Gottfried</dc:creator>
  <cp:lastModifiedBy>Gianluca Marchetti</cp:lastModifiedBy>
  <cp:revision>239</cp:revision>
  <dcterms:created xsi:type="dcterms:W3CDTF">2019-09-16T12:38:14Z</dcterms:created>
  <dcterms:modified xsi:type="dcterms:W3CDTF">2024-02-19T15:01:35Z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2019-04-09T00:00:00Z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2019-09-16T00:00:00Z</vt:filetime>
  </property>
</Properties>
</file>