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4.jpg" ContentType="image/jpeg"/>
  <Override PartName="/ppt/media/image15.jpg" ContentType="image/jpeg"/>
  <Override PartName="/ppt/notesSlides/notesSlide3.xml" ContentType="application/vnd.openxmlformats-officedocument.presentationml.notesSlide+xml"/>
  <Override PartName="/ppt/media/image23.jpg" ContentType="image/jpeg"/>
  <Override PartName="/ppt/notesSlides/notesSlide4.xml" ContentType="application/vnd.openxmlformats-officedocument.presentationml.notesSlide+xml"/>
  <Override PartName="/ppt/media/image24.jpg" ContentType="image/jpeg"/>
  <Override PartName="/ppt/media/image25.jpg" ContentType="image/jpeg"/>
  <Override PartName="/ppt/media/image26.jpg" ContentType="image/jpeg"/>
  <Override PartName="/ppt/notesSlides/notesSlide5.xml" ContentType="application/vnd.openxmlformats-officedocument.presentationml.notesSlide+xml"/>
  <Override PartName="/ppt/media/image27.jpg" ContentType="image/jpeg"/>
  <Override PartName="/ppt/notesSlides/notesSlide6.xml" ContentType="application/vnd.openxmlformats-officedocument.presentationml.notesSlide+xml"/>
  <Override PartName="/ppt/media/image28.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0.jpg" ContentType="image/jpeg"/>
  <Override PartName="/ppt/notesSlides/notesSlide9.xml" ContentType="application/vnd.openxmlformats-officedocument.presentationml.notesSlide+xml"/>
  <Override PartName="/ppt/media/image31.jpg" ContentType="image/jpeg"/>
  <Override PartName="/ppt/notesSlides/notesSlide10.xml" ContentType="application/vnd.openxmlformats-officedocument.presentationml.notesSlide+xml"/>
  <Override PartName="/ppt/media/image33.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41.jpg" ContentType="image/jpeg"/>
  <Override PartName="/ppt/notesSlides/notesSlide17.xml" ContentType="application/vnd.openxmlformats-officedocument.presentationml.notesSlide+xml"/>
  <Override PartName="/ppt/media/image46.jpg" ContentType="image/jpeg"/>
  <Override PartName="/ppt/media/image59.jpg" ContentType="image/jpeg"/>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404" r:id="rId2"/>
    <p:sldId id="440" r:id="rId3"/>
    <p:sldId id="638" r:id="rId4"/>
    <p:sldId id="639" r:id="rId5"/>
    <p:sldId id="640" r:id="rId6"/>
    <p:sldId id="641" r:id="rId7"/>
    <p:sldId id="626" r:id="rId8"/>
    <p:sldId id="627" r:id="rId9"/>
    <p:sldId id="628" r:id="rId10"/>
    <p:sldId id="629" r:id="rId11"/>
    <p:sldId id="630" r:id="rId12"/>
    <p:sldId id="631" r:id="rId13"/>
    <p:sldId id="632" r:id="rId14"/>
    <p:sldId id="633" r:id="rId15"/>
    <p:sldId id="634" r:id="rId16"/>
    <p:sldId id="635" r:id="rId17"/>
    <p:sldId id="636" r:id="rId18"/>
    <p:sldId id="449" r:id="rId19"/>
    <p:sldId id="450" r:id="rId20"/>
    <p:sldId id="451" r:id="rId21"/>
    <p:sldId id="452" r:id="rId22"/>
    <p:sldId id="453" r:id="rId23"/>
    <p:sldId id="455" r:id="rId24"/>
    <p:sldId id="456" r:id="rId25"/>
    <p:sldId id="596" r:id="rId26"/>
    <p:sldId id="457" r:id="rId27"/>
    <p:sldId id="458" r:id="rId28"/>
    <p:sldId id="460" r:id="rId29"/>
    <p:sldId id="595" r:id="rId30"/>
    <p:sldId id="581" r:id="rId31"/>
    <p:sldId id="461" r:id="rId32"/>
    <p:sldId id="605" r:id="rId33"/>
    <p:sldId id="497" r:id="rId34"/>
    <p:sldId id="601" r:id="rId35"/>
    <p:sldId id="598" r:id="rId36"/>
    <p:sldId id="599" r:id="rId37"/>
    <p:sldId id="499" r:id="rId38"/>
    <p:sldId id="587" r:id="rId39"/>
    <p:sldId id="500" r:id="rId40"/>
    <p:sldId id="600" r:id="rId41"/>
    <p:sldId id="643" r:id="rId42"/>
    <p:sldId id="645" r:id="rId43"/>
    <p:sldId id="646" r:id="rId44"/>
    <p:sldId id="502" r:id="rId45"/>
    <p:sldId id="503" r:id="rId46"/>
    <p:sldId id="644" r:id="rId47"/>
    <p:sldId id="648" r:id="rId48"/>
    <p:sldId id="649" r:id="rId49"/>
    <p:sldId id="647" r:id="rId50"/>
    <p:sldId id="614" r:id="rId51"/>
    <p:sldId id="637" r:id="rId52"/>
    <p:sldId id="615" r:id="rId53"/>
    <p:sldId id="585" r:id="rId54"/>
    <p:sldId id="608" r:id="rId55"/>
    <p:sldId id="586" r:id="rId56"/>
    <p:sldId id="545" r:id="rId57"/>
    <p:sldId id="508" r:id="rId58"/>
  </p:sldIdLst>
  <p:sldSz cx="9144000" cy="6858000" type="screen4x3"/>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fficio Cancelleria" initials="UC" lastIdx="1" clrIdx="0">
    <p:extLst>
      <p:ext uri="{19B8F6BF-5375-455C-9EA6-DF929625EA0E}">
        <p15:presenceInfo xmlns:p15="http://schemas.microsoft.com/office/powerpoint/2012/main" userId="S-1-5-21-1973511258-485037798-4139163372-12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06" autoAdjust="0"/>
    <p:restoredTop sz="91623" autoAdjust="0"/>
  </p:normalViewPr>
  <p:slideViewPr>
    <p:cSldViewPr>
      <p:cViewPr varScale="1">
        <p:scale>
          <a:sx n="84" d="100"/>
          <a:sy n="84" d="100"/>
        </p:scale>
        <p:origin x="422" y="7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67D9135-90DA-41CF-9A45-66A86F492BEB}" type="datetimeFigureOut">
              <a:rPr lang="it-IT" smtClean="0"/>
              <a:t>19/02/2024</a:t>
            </a:fld>
            <a:endParaRPr lang="it-IT"/>
          </a:p>
        </p:txBody>
      </p:sp>
      <p:sp>
        <p:nvSpPr>
          <p:cNvPr id="4" name="Segnaposto immagin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856C1DF-F3DB-4241-A501-5EB0DF76D5A4}" type="slidenum">
              <a:rPr lang="it-IT" smtClean="0"/>
              <a:t>‹N›</a:t>
            </a:fld>
            <a:endParaRPr lang="it-IT"/>
          </a:p>
        </p:txBody>
      </p:sp>
    </p:spTree>
    <p:extLst>
      <p:ext uri="{BB962C8B-B14F-4D97-AF65-F5344CB8AC3E}">
        <p14:creationId xmlns:p14="http://schemas.microsoft.com/office/powerpoint/2010/main" val="223352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856C1DF-F3DB-4241-A501-5EB0DF76D5A4}" type="slidenum">
              <a:rPr lang="it-IT" smtClean="0"/>
              <a:t>2</a:t>
            </a:fld>
            <a:endParaRPr lang="it-IT"/>
          </a:p>
        </p:txBody>
      </p:sp>
    </p:spTree>
    <p:extLst>
      <p:ext uri="{BB962C8B-B14F-4D97-AF65-F5344CB8AC3E}">
        <p14:creationId xmlns:p14="http://schemas.microsoft.com/office/powerpoint/2010/main" val="3482070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D73DCD4-295B-422C-B49F-4F136772DBAC}" type="slidenum">
              <a:rPr lang="it-IT" smtClean="0"/>
              <a:t>29</a:t>
            </a:fld>
            <a:endParaRPr lang="it-IT"/>
          </a:p>
        </p:txBody>
      </p:sp>
    </p:spTree>
    <p:extLst>
      <p:ext uri="{BB962C8B-B14F-4D97-AF65-F5344CB8AC3E}">
        <p14:creationId xmlns:p14="http://schemas.microsoft.com/office/powerpoint/2010/main" val="452371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D73DCD4-295B-422C-B49F-4F136772DBAC}" type="slidenum">
              <a:rPr lang="it-IT" smtClean="0"/>
              <a:t>33</a:t>
            </a:fld>
            <a:endParaRPr lang="it-IT"/>
          </a:p>
        </p:txBody>
      </p:sp>
    </p:spTree>
    <p:extLst>
      <p:ext uri="{BB962C8B-B14F-4D97-AF65-F5344CB8AC3E}">
        <p14:creationId xmlns:p14="http://schemas.microsoft.com/office/powerpoint/2010/main" val="130635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D73DCD4-295B-422C-B49F-4F136772DBAC}" type="slidenum">
              <a:rPr lang="it-IT" smtClean="0"/>
              <a:t>34</a:t>
            </a:fld>
            <a:endParaRPr lang="it-IT"/>
          </a:p>
        </p:txBody>
      </p:sp>
    </p:spTree>
    <p:extLst>
      <p:ext uri="{BB962C8B-B14F-4D97-AF65-F5344CB8AC3E}">
        <p14:creationId xmlns:p14="http://schemas.microsoft.com/office/powerpoint/2010/main" val="802521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D73DCD4-295B-422C-B49F-4F136772DBAC}" type="slidenum">
              <a:rPr lang="it-IT" smtClean="0"/>
              <a:t>35</a:t>
            </a:fld>
            <a:endParaRPr lang="it-IT"/>
          </a:p>
        </p:txBody>
      </p:sp>
    </p:spTree>
    <p:extLst>
      <p:ext uri="{BB962C8B-B14F-4D97-AF65-F5344CB8AC3E}">
        <p14:creationId xmlns:p14="http://schemas.microsoft.com/office/powerpoint/2010/main" val="103930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D73DCD4-295B-422C-B49F-4F136772DBAC}" type="slidenum">
              <a:rPr lang="it-IT" smtClean="0"/>
              <a:t>36</a:t>
            </a:fld>
            <a:endParaRPr lang="it-IT"/>
          </a:p>
        </p:txBody>
      </p:sp>
    </p:spTree>
    <p:extLst>
      <p:ext uri="{BB962C8B-B14F-4D97-AF65-F5344CB8AC3E}">
        <p14:creationId xmlns:p14="http://schemas.microsoft.com/office/powerpoint/2010/main" val="1589461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D73DCD4-295B-422C-B49F-4F136772DBAC}" type="slidenum">
              <a:rPr lang="it-IT" smtClean="0"/>
              <a:t>37</a:t>
            </a:fld>
            <a:endParaRPr lang="it-IT"/>
          </a:p>
        </p:txBody>
      </p:sp>
    </p:spTree>
    <p:extLst>
      <p:ext uri="{BB962C8B-B14F-4D97-AF65-F5344CB8AC3E}">
        <p14:creationId xmlns:p14="http://schemas.microsoft.com/office/powerpoint/2010/main" val="2124458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D73DCD4-295B-422C-B49F-4F136772DBAC}" type="slidenum">
              <a:rPr lang="it-IT" smtClean="0"/>
              <a:t>39</a:t>
            </a:fld>
            <a:endParaRPr lang="it-IT"/>
          </a:p>
        </p:txBody>
      </p:sp>
    </p:spTree>
    <p:extLst>
      <p:ext uri="{BB962C8B-B14F-4D97-AF65-F5344CB8AC3E}">
        <p14:creationId xmlns:p14="http://schemas.microsoft.com/office/powerpoint/2010/main" val="2410224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D73DCD4-295B-422C-B49F-4F136772DBAC}" type="slidenum">
              <a:rPr lang="it-IT" smtClean="0"/>
              <a:t>45</a:t>
            </a:fld>
            <a:endParaRPr lang="it-IT"/>
          </a:p>
        </p:txBody>
      </p:sp>
    </p:spTree>
    <p:extLst>
      <p:ext uri="{BB962C8B-B14F-4D97-AF65-F5344CB8AC3E}">
        <p14:creationId xmlns:p14="http://schemas.microsoft.com/office/powerpoint/2010/main" val="2415984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856C1DF-F3DB-4241-A501-5EB0DF76D5A4}" type="slidenum">
              <a:rPr lang="it-IT" smtClean="0"/>
              <a:t>55</a:t>
            </a:fld>
            <a:endParaRPr lang="it-IT"/>
          </a:p>
        </p:txBody>
      </p:sp>
    </p:spTree>
    <p:extLst>
      <p:ext uri="{BB962C8B-B14F-4D97-AF65-F5344CB8AC3E}">
        <p14:creationId xmlns:p14="http://schemas.microsoft.com/office/powerpoint/2010/main" val="3316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D73DCD4-295B-422C-B49F-4F136772DBAC}" type="slidenum">
              <a:rPr lang="it-IT" smtClean="0"/>
              <a:t>7</a:t>
            </a:fld>
            <a:endParaRPr lang="it-IT"/>
          </a:p>
        </p:txBody>
      </p:sp>
    </p:spTree>
    <p:extLst>
      <p:ext uri="{BB962C8B-B14F-4D97-AF65-F5344CB8AC3E}">
        <p14:creationId xmlns:p14="http://schemas.microsoft.com/office/powerpoint/2010/main" val="99091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856C1DF-F3DB-4241-A501-5EB0DF76D5A4}" type="slidenum">
              <a:rPr lang="it-IT" smtClean="0"/>
              <a:t>13</a:t>
            </a:fld>
            <a:endParaRPr lang="it-IT"/>
          </a:p>
        </p:txBody>
      </p:sp>
    </p:spTree>
    <p:extLst>
      <p:ext uri="{BB962C8B-B14F-4D97-AF65-F5344CB8AC3E}">
        <p14:creationId xmlns:p14="http://schemas.microsoft.com/office/powerpoint/2010/main" val="3323348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856C1DF-F3DB-4241-A501-5EB0DF76D5A4}" type="slidenum">
              <a:rPr lang="it-IT" smtClean="0"/>
              <a:t>20</a:t>
            </a:fld>
            <a:endParaRPr lang="it-IT"/>
          </a:p>
        </p:txBody>
      </p:sp>
    </p:spTree>
    <p:extLst>
      <p:ext uri="{BB962C8B-B14F-4D97-AF65-F5344CB8AC3E}">
        <p14:creationId xmlns:p14="http://schemas.microsoft.com/office/powerpoint/2010/main" val="3953430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D73DCD4-295B-422C-B49F-4F136772DBAC}" type="slidenum">
              <a:rPr lang="it-IT" smtClean="0"/>
              <a:t>24</a:t>
            </a:fld>
            <a:endParaRPr lang="it-IT"/>
          </a:p>
        </p:txBody>
      </p:sp>
    </p:spTree>
    <p:extLst>
      <p:ext uri="{BB962C8B-B14F-4D97-AF65-F5344CB8AC3E}">
        <p14:creationId xmlns:p14="http://schemas.microsoft.com/office/powerpoint/2010/main" val="219230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D73DCD4-295B-422C-B49F-4F136772DBAC}" type="slidenum">
              <a:rPr lang="it-IT" smtClean="0"/>
              <a:t>25</a:t>
            </a:fld>
            <a:endParaRPr lang="it-IT"/>
          </a:p>
        </p:txBody>
      </p:sp>
    </p:spTree>
    <p:extLst>
      <p:ext uri="{BB962C8B-B14F-4D97-AF65-F5344CB8AC3E}">
        <p14:creationId xmlns:p14="http://schemas.microsoft.com/office/powerpoint/2010/main" val="2674677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D73DCD4-295B-422C-B49F-4F136772DBAC}" type="slidenum">
              <a:rPr lang="it-IT" smtClean="0"/>
              <a:t>26</a:t>
            </a:fld>
            <a:endParaRPr lang="it-IT"/>
          </a:p>
        </p:txBody>
      </p:sp>
    </p:spTree>
    <p:extLst>
      <p:ext uri="{BB962C8B-B14F-4D97-AF65-F5344CB8AC3E}">
        <p14:creationId xmlns:p14="http://schemas.microsoft.com/office/powerpoint/2010/main" val="64621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D73DCD4-295B-422C-B49F-4F136772DBAC}" type="slidenum">
              <a:rPr lang="it-IT" smtClean="0"/>
              <a:t>27</a:t>
            </a:fld>
            <a:endParaRPr lang="it-IT"/>
          </a:p>
        </p:txBody>
      </p:sp>
    </p:spTree>
    <p:extLst>
      <p:ext uri="{BB962C8B-B14F-4D97-AF65-F5344CB8AC3E}">
        <p14:creationId xmlns:p14="http://schemas.microsoft.com/office/powerpoint/2010/main" val="29428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D73DCD4-295B-422C-B49F-4F136772DBAC}" type="slidenum">
              <a:rPr lang="it-IT" smtClean="0"/>
              <a:t>28</a:t>
            </a:fld>
            <a:endParaRPr lang="it-IT"/>
          </a:p>
        </p:txBody>
      </p:sp>
    </p:spTree>
    <p:extLst>
      <p:ext uri="{BB962C8B-B14F-4D97-AF65-F5344CB8AC3E}">
        <p14:creationId xmlns:p14="http://schemas.microsoft.com/office/powerpoint/2010/main" val="332792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E8C6129-83B1-408D-B57B-17DCA8BE4A20}" type="datetime1">
              <a:rPr lang="en-US" smtClean="0"/>
              <a:t>2/19/2024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86913" y="804890"/>
            <a:ext cx="7204226" cy="98488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85498" y="2010879"/>
            <a:ext cx="3483864" cy="166199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810328" y="2017343"/>
            <a:ext cx="3483864" cy="166199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457200" y="6377940"/>
            <a:ext cx="2103120" cy="276999"/>
          </a:xfrm>
        </p:spPr>
        <p:txBody>
          <a:bodyPr/>
          <a:lstStyle/>
          <a:p>
            <a:fld id="{48A87A34-81AB-432B-8DAE-1953F412C126}" type="datetimeFigureOut">
              <a:rPr lang="en-US" dirty="0"/>
              <a:t>2/19/2024</a:t>
            </a:fld>
            <a:endParaRPr lang="en-US" dirty="0"/>
          </a:p>
        </p:txBody>
      </p:sp>
      <p:sp>
        <p:nvSpPr>
          <p:cNvPr id="6" name="Footer Placeholder 5"/>
          <p:cNvSpPr>
            <a:spLocks noGrp="1"/>
          </p:cNvSpPr>
          <p:nvPr>
            <p:ph type="ftr" sz="quarter" idx="11"/>
          </p:nvPr>
        </p:nvSpPr>
        <p:spPr>
          <a:xfrm>
            <a:off x="3108960" y="6377940"/>
            <a:ext cx="2926080" cy="276999"/>
          </a:xfrm>
        </p:spPr>
        <p:txBody>
          <a:bodyPr/>
          <a:lstStyle/>
          <a:p>
            <a:endParaRPr lang="en-US" dirty="0"/>
          </a:p>
        </p:txBody>
      </p:sp>
      <p:sp>
        <p:nvSpPr>
          <p:cNvPr id="7" name="Slide Number Placeholder 6"/>
          <p:cNvSpPr>
            <a:spLocks noGrp="1"/>
          </p:cNvSpPr>
          <p:nvPr>
            <p:ph type="sldNum" sz="quarter" idx="12"/>
          </p:nvPr>
        </p:nvSpPr>
        <p:spPr>
          <a:xfrm>
            <a:off x="6583680" y="6377940"/>
            <a:ext cx="2103120" cy="276999"/>
          </a:xfrm>
        </p:spPr>
        <p:txBody>
          <a:bodyPr/>
          <a:lstStyle/>
          <a:p>
            <a:fld id="{6D22F896-40B5-4ADD-8801-0D06FADFA095}" type="slidenum">
              <a:rPr lang="en-US" dirty="0"/>
              <a:t>‹N›</a:t>
            </a:fld>
            <a:endParaRPr lang="en-US" dirty="0"/>
          </a:p>
        </p:txBody>
      </p:sp>
      <p:cxnSp>
        <p:nvCxnSpPr>
          <p:cNvPr id="35" name="Straight Connector 34"/>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845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2FF2C18-C481-4F14-8806-38D76EFEA11C}" type="datetime1">
              <a:rPr lang="en-US" smtClean="0"/>
              <a:t>2/19/2024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Verdana"/>
                <a:cs typeface="Verdana"/>
              </a:defRPr>
            </a:lvl1pPr>
          </a:lstStyle>
          <a:p>
            <a:endParaRPr/>
          </a:p>
        </p:txBody>
      </p:sp>
      <p:sp>
        <p:nvSpPr>
          <p:cNvPr id="3" name="Holder 3"/>
          <p:cNvSpPr>
            <a:spLocks noGrp="1"/>
          </p:cNvSpPr>
          <p:nvPr>
            <p:ph sz="half" idx="2"/>
          </p:nvPr>
        </p:nvSpPr>
        <p:spPr>
          <a:xfrm>
            <a:off x="261010" y="2056509"/>
            <a:ext cx="3089275" cy="4385945"/>
          </a:xfrm>
          <a:prstGeom prst="rect">
            <a:avLst/>
          </a:prstGeom>
        </p:spPr>
        <p:txBody>
          <a:bodyPr wrap="square" lIns="0" tIns="0" rIns="0" bIns="0">
            <a:spAutoFit/>
          </a:bodyPr>
          <a:lstStyle>
            <a:lvl1pPr>
              <a:defRPr sz="3200" b="0" i="0">
                <a:solidFill>
                  <a:srgbClr val="C00000"/>
                </a:solidFill>
                <a:latin typeface="Arial Black"/>
                <a:cs typeface="Arial Black"/>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16B4DBA-9C41-4872-818B-F9496D602F38}" type="datetime1">
              <a:rPr lang="en-US" smtClean="0"/>
              <a:t>2/19/2024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16" name="bk object 16"/>
          <p:cNvSpPr/>
          <p:nvPr/>
        </p:nvSpPr>
        <p:spPr>
          <a:xfrm>
            <a:off x="179578" y="1715261"/>
            <a:ext cx="8807323" cy="4954143"/>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C00000"/>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7122A5C-A2B7-4D9B-A52A-9E08D48739E1}" type="datetime1">
              <a:rPr lang="en-US" smtClean="0"/>
              <a:t>2/19/2024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14C41C4-52E1-4732-BE7C-067D64005031}" type="datetime1">
              <a:rPr lang="en-US" smtClean="0"/>
              <a:t>2/19/2024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it-IT"/>
              <a:t>Fare clic per modificare lo stile del titolo</a:t>
            </a:r>
            <a:endParaRPr lang="en-US" dirty="0"/>
          </a:p>
        </p:txBody>
      </p:sp>
      <p:sp>
        <p:nvSpPr>
          <p:cNvPr id="3" name="Subtitle 2"/>
          <p:cNvSpPr>
            <a:spLocks noGrp="1"/>
          </p:cNvSpPr>
          <p:nvPr>
            <p:ph type="subTitle" idx="1"/>
          </p:nvPr>
        </p:nvSpPr>
        <p:spPr>
          <a:xfrm>
            <a:off x="1941910" y="4777380"/>
            <a:ext cx="6686549" cy="553998"/>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457200" y="6377940"/>
            <a:ext cx="2103120" cy="276999"/>
          </a:xfrm>
        </p:spPr>
        <p:txBody>
          <a:bodyPr/>
          <a:lstStyle/>
          <a:p>
            <a:fld id="{3937B705-DAF8-4FA1-9DAE-C0256D78B17B}" type="datetime1">
              <a:rPr lang="en-US" smtClean="0"/>
              <a:t>2/19/2024</a:t>
            </a:fld>
            <a:endParaRPr lang="en-US" dirty="0"/>
          </a:p>
        </p:txBody>
      </p:sp>
      <p:sp>
        <p:nvSpPr>
          <p:cNvPr id="5" name="Footer Placeholder 4"/>
          <p:cNvSpPr>
            <a:spLocks noGrp="1"/>
          </p:cNvSpPr>
          <p:nvPr>
            <p:ph type="ftr" sz="quarter" idx="11"/>
          </p:nvPr>
        </p:nvSpPr>
        <p:spPr>
          <a:xfrm>
            <a:off x="3108960" y="6377940"/>
            <a:ext cx="2926080" cy="553998"/>
          </a:xfrm>
        </p:spPr>
        <p:txBody>
          <a:bodyPr/>
          <a:lstStyle/>
          <a:p>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276999"/>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2468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941910" y="2604220"/>
            <a:ext cx="6686549" cy="923330"/>
          </a:xfrm>
        </p:spPr>
        <p:txBody>
          <a:bodyPr anchor="b"/>
          <a:lstStyle>
            <a:lvl1pPr algn="l">
              <a:defRPr sz="3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941910" y="3530129"/>
            <a:ext cx="6686549" cy="230832"/>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a:xfrm>
            <a:off x="457200" y="6377940"/>
            <a:ext cx="2103120" cy="276999"/>
          </a:xfrm>
        </p:spPr>
        <p:txBody>
          <a:bodyPr/>
          <a:lstStyle/>
          <a:p>
            <a:fld id="{AE411902-5A6B-40FE-B6F6-1BEE71F298F3}" type="datetime1">
              <a:rPr lang="en-US" smtClean="0"/>
              <a:t>2/19/2024</a:t>
            </a:fld>
            <a:endParaRPr lang="en-US" dirty="0"/>
          </a:p>
        </p:txBody>
      </p:sp>
      <p:sp>
        <p:nvSpPr>
          <p:cNvPr id="5" name="Footer Placeholder 4"/>
          <p:cNvSpPr>
            <a:spLocks noGrp="1"/>
          </p:cNvSpPr>
          <p:nvPr>
            <p:ph type="ftr" sz="quarter" idx="11"/>
          </p:nvPr>
        </p:nvSpPr>
        <p:spPr>
          <a:xfrm>
            <a:off x="3108960" y="6377940"/>
            <a:ext cx="2926080" cy="553998"/>
          </a:xfrm>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276999"/>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3355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AE1C246-2B28-4CC8-ACB5-60E142884880}" type="datetimeFigureOut">
              <a:rPr lang="it-IT" smtClean="0"/>
              <a:t>19/02/2024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D5EA4B7-557D-4645-ABF8-4445EDD21E71}" type="slidenum">
              <a:rPr lang="it-IT" smtClean="0"/>
              <a:t>‹N›</a:t>
            </a:fld>
            <a:endParaRPr lang="it-IT"/>
          </a:p>
        </p:txBody>
      </p:sp>
    </p:spTree>
    <p:extLst>
      <p:ext uri="{BB962C8B-B14F-4D97-AF65-F5344CB8AC3E}">
        <p14:creationId xmlns:p14="http://schemas.microsoft.com/office/powerpoint/2010/main" val="66600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AE1C246-2B28-4CC8-ACB5-60E142884880}" type="datetimeFigureOut">
              <a:rPr lang="it-IT" smtClean="0"/>
              <a:t>19/02/2024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D5EA4B7-557D-4645-ABF8-4445EDD21E71}" type="slidenum">
              <a:rPr lang="it-IT" smtClean="0"/>
              <a:t>‹N›</a:t>
            </a:fld>
            <a:endParaRPr lang="it-IT"/>
          </a:p>
        </p:txBody>
      </p:sp>
    </p:spTree>
    <p:extLst>
      <p:ext uri="{BB962C8B-B14F-4D97-AF65-F5344CB8AC3E}">
        <p14:creationId xmlns:p14="http://schemas.microsoft.com/office/powerpoint/2010/main" val="3314173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7726" y="112902"/>
            <a:ext cx="8848547" cy="1001394"/>
          </a:xfrm>
          <a:prstGeom prst="rect">
            <a:avLst/>
          </a:prstGeom>
        </p:spPr>
        <p:txBody>
          <a:bodyPr wrap="square" lIns="0" tIns="0" rIns="0" bIns="0">
            <a:spAutoFit/>
          </a:bodyPr>
          <a:lstStyle>
            <a:lvl1pPr>
              <a:defRPr sz="3200" b="1" i="0">
                <a:solidFill>
                  <a:srgbClr val="C00000"/>
                </a:solidFill>
                <a:latin typeface="Verdana"/>
                <a:cs typeface="Verdana"/>
              </a:defRPr>
            </a:lvl1pPr>
          </a:lstStyle>
          <a:p>
            <a:endParaRPr/>
          </a:p>
        </p:txBody>
      </p:sp>
      <p:sp>
        <p:nvSpPr>
          <p:cNvPr id="3" name="Holder 3"/>
          <p:cNvSpPr>
            <a:spLocks noGrp="1"/>
          </p:cNvSpPr>
          <p:nvPr>
            <p:ph type="body" idx="1"/>
          </p:nvPr>
        </p:nvSpPr>
        <p:spPr>
          <a:xfrm>
            <a:off x="150672" y="2650890"/>
            <a:ext cx="8509000" cy="3268345"/>
          </a:xfrm>
          <a:prstGeom prst="rect">
            <a:avLst/>
          </a:prstGeom>
        </p:spPr>
        <p:txBody>
          <a:bodyPr wrap="square" lIns="0" tIns="0" rIns="0" bIns="0">
            <a:spAutoFit/>
          </a:bodyPr>
          <a:lstStyle>
            <a:lvl1pPr>
              <a:defRPr sz="1800" b="1" i="0">
                <a:solidFill>
                  <a:schemeClr val="tx1"/>
                </a:solidFill>
                <a:latin typeface="Verdana"/>
                <a:cs typeface="Verdan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888D4D02-C8C7-49EE-BB05-FF1654B62311}" type="datetime1">
              <a:rPr lang="en-US" smtClean="0"/>
              <a:t>2/19/2024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1" r:id="rId9"/>
    <p:sldLayoutId id="2147483672" r:id="rId10"/>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5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1143002" y="1447800"/>
            <a:ext cx="6858000" cy="3315843"/>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algn="ctr" rtl="0">
              <a:lnSpc>
                <a:spcPct val="90000"/>
              </a:lnSpc>
              <a:spcBef>
                <a:spcPct val="0"/>
              </a:spcBef>
            </a:pPr>
            <a:r>
              <a:rPr lang="en-US" sz="2800" kern="1200" dirty="0">
                <a:solidFill>
                  <a:schemeClr val="tx1"/>
                </a:solidFill>
                <a:latin typeface="+mj-lt"/>
                <a:ea typeface="+mj-ea"/>
                <a:cs typeface="+mj-cs"/>
              </a:rPr>
              <a:t>La </a:t>
            </a:r>
            <a:r>
              <a:rPr lang="en-US" sz="2800" kern="1200" dirty="0" err="1">
                <a:solidFill>
                  <a:schemeClr val="tx1"/>
                </a:solidFill>
                <a:latin typeface="+mj-lt"/>
                <a:ea typeface="+mj-ea"/>
                <a:cs typeface="+mj-cs"/>
              </a:rPr>
              <a:t>tutela</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dei</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minori</a:t>
            </a:r>
            <a:r>
              <a:rPr lang="en-US" sz="2800" kern="1200" dirty="0">
                <a:solidFill>
                  <a:schemeClr val="tx1"/>
                </a:solidFill>
                <a:latin typeface="+mj-lt"/>
                <a:ea typeface="+mj-ea"/>
                <a:cs typeface="+mj-cs"/>
              </a:rPr>
              <a:t> e </a:t>
            </a:r>
            <a:r>
              <a:rPr lang="en-US" sz="2800" kern="1200" dirty="0" err="1">
                <a:solidFill>
                  <a:schemeClr val="tx1"/>
                </a:solidFill>
                <a:latin typeface="+mj-lt"/>
                <a:ea typeface="+mj-ea"/>
                <a:cs typeface="+mj-cs"/>
              </a:rPr>
              <a:t>degli</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adulti</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vulnerabili</a:t>
            </a:r>
            <a:r>
              <a:rPr lang="en-US" sz="2800" kern="1200" dirty="0">
                <a:solidFill>
                  <a:schemeClr val="tx1"/>
                </a:solidFill>
                <a:latin typeface="+mj-lt"/>
                <a:ea typeface="+mj-ea"/>
                <a:cs typeface="+mj-cs"/>
              </a:rPr>
              <a:t> </a:t>
            </a: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r>
              <a:rPr lang="en-US" sz="2800" kern="1200" dirty="0" err="1">
                <a:ln w="22225">
                  <a:solidFill>
                    <a:schemeClr val="accent2"/>
                  </a:solidFill>
                  <a:prstDash val="solid"/>
                </a:ln>
                <a:solidFill>
                  <a:schemeClr val="tx1"/>
                </a:solidFill>
                <a:latin typeface="+mj-lt"/>
                <a:ea typeface="+mj-ea"/>
                <a:cs typeface="+mj-cs"/>
              </a:rPr>
              <a:t>Prevenire</a:t>
            </a:r>
            <a:r>
              <a:rPr lang="en-US" sz="2800" kern="1200" dirty="0">
                <a:ln w="22225">
                  <a:solidFill>
                    <a:schemeClr val="accent2"/>
                  </a:solidFill>
                  <a:prstDash val="solid"/>
                </a:ln>
                <a:solidFill>
                  <a:schemeClr val="tx1"/>
                </a:solidFill>
                <a:latin typeface="+mj-lt"/>
                <a:ea typeface="+mj-ea"/>
                <a:cs typeface="+mj-cs"/>
              </a:rPr>
              <a:t> </a:t>
            </a:r>
            <a:r>
              <a:rPr lang="en-US" sz="2800" kern="1200" dirty="0" err="1">
                <a:ln w="22225">
                  <a:solidFill>
                    <a:schemeClr val="accent2"/>
                  </a:solidFill>
                  <a:prstDash val="solid"/>
                </a:ln>
                <a:solidFill>
                  <a:schemeClr val="tx1"/>
                </a:solidFill>
                <a:latin typeface="+mj-lt"/>
                <a:ea typeface="+mj-ea"/>
                <a:cs typeface="+mj-cs"/>
              </a:rPr>
              <a:t>gli</a:t>
            </a:r>
            <a:r>
              <a:rPr lang="en-US" sz="2800" kern="1200" dirty="0">
                <a:ln w="22225">
                  <a:solidFill>
                    <a:schemeClr val="accent2"/>
                  </a:solidFill>
                  <a:prstDash val="solid"/>
                </a:ln>
                <a:solidFill>
                  <a:schemeClr val="tx1"/>
                </a:solidFill>
                <a:latin typeface="+mj-lt"/>
                <a:ea typeface="+mj-ea"/>
                <a:cs typeface="+mj-cs"/>
              </a:rPr>
              <a:t> </a:t>
            </a:r>
            <a:r>
              <a:rPr lang="en-US" sz="2800" kern="1200" dirty="0" err="1">
                <a:ln w="22225">
                  <a:solidFill>
                    <a:schemeClr val="accent2"/>
                  </a:solidFill>
                  <a:prstDash val="solid"/>
                </a:ln>
                <a:solidFill>
                  <a:schemeClr val="tx1"/>
                </a:solidFill>
                <a:latin typeface="+mj-lt"/>
                <a:ea typeface="+mj-ea"/>
                <a:cs typeface="+mj-cs"/>
              </a:rPr>
              <a:t>abusi</a:t>
            </a:r>
            <a:r>
              <a:rPr lang="en-US" sz="2800" kern="1200" dirty="0">
                <a:ln w="22225">
                  <a:solidFill>
                    <a:schemeClr val="accent2"/>
                  </a:solidFill>
                  <a:prstDash val="solid"/>
                </a:ln>
                <a:solidFill>
                  <a:schemeClr val="tx1"/>
                </a:solidFill>
                <a:latin typeface="+mj-lt"/>
                <a:ea typeface="+mj-ea"/>
                <a:cs typeface="+mj-cs"/>
              </a:rPr>
              <a:t>: le </a:t>
            </a:r>
            <a:r>
              <a:rPr lang="en-US" sz="2800" kern="1200" dirty="0" err="1">
                <a:ln w="22225">
                  <a:solidFill>
                    <a:schemeClr val="accent2"/>
                  </a:solidFill>
                  <a:prstDash val="solid"/>
                </a:ln>
                <a:solidFill>
                  <a:schemeClr val="tx1"/>
                </a:solidFill>
                <a:latin typeface="+mj-lt"/>
                <a:ea typeface="+mj-ea"/>
                <a:cs typeface="+mj-cs"/>
              </a:rPr>
              <a:t>buone</a:t>
            </a:r>
            <a:r>
              <a:rPr lang="en-US" sz="2800" kern="1200" dirty="0">
                <a:ln w="22225">
                  <a:solidFill>
                    <a:schemeClr val="accent2"/>
                  </a:solidFill>
                  <a:prstDash val="solid"/>
                </a:ln>
                <a:solidFill>
                  <a:schemeClr val="tx1"/>
                </a:solidFill>
                <a:latin typeface="+mj-lt"/>
                <a:ea typeface="+mj-ea"/>
                <a:cs typeface="+mj-cs"/>
              </a:rPr>
              <a:t> </a:t>
            </a:r>
            <a:r>
              <a:rPr lang="en-US" sz="2800" kern="1200" dirty="0" err="1">
                <a:ln w="22225">
                  <a:solidFill>
                    <a:schemeClr val="accent2"/>
                  </a:solidFill>
                  <a:prstDash val="solid"/>
                </a:ln>
                <a:solidFill>
                  <a:schemeClr val="tx1"/>
                </a:solidFill>
                <a:latin typeface="+mj-lt"/>
                <a:ea typeface="+mj-ea"/>
                <a:cs typeface="+mj-cs"/>
              </a:rPr>
              <a:t>prassi</a:t>
            </a:r>
            <a:r>
              <a:rPr lang="en-US" sz="2800" kern="1200" dirty="0">
                <a:ln w="22225">
                  <a:solidFill>
                    <a:schemeClr val="accent2"/>
                  </a:solidFill>
                  <a:prstDash val="solid"/>
                </a:ln>
                <a:solidFill>
                  <a:schemeClr val="tx1"/>
                </a:solidFill>
                <a:latin typeface="+mj-lt"/>
                <a:ea typeface="+mj-ea"/>
                <a:cs typeface="+mj-cs"/>
              </a:rPr>
              <a:t> in </a:t>
            </a:r>
            <a:r>
              <a:rPr lang="en-US" sz="2800" kern="1200" dirty="0" err="1">
                <a:ln w="22225">
                  <a:solidFill>
                    <a:schemeClr val="accent2"/>
                  </a:solidFill>
                  <a:prstDash val="solid"/>
                </a:ln>
                <a:solidFill>
                  <a:schemeClr val="tx1"/>
                </a:solidFill>
                <a:latin typeface="+mj-lt"/>
                <a:ea typeface="+mj-ea"/>
                <a:cs typeface="+mj-cs"/>
              </a:rPr>
              <a:t>parrocchia</a:t>
            </a:r>
            <a:br>
              <a:rPr lang="en-US" sz="2800" kern="1200" dirty="0">
                <a:ln w="22225">
                  <a:solidFill>
                    <a:schemeClr val="accent2"/>
                  </a:solidFill>
                  <a:prstDash val="solid"/>
                </a:ln>
                <a:solidFill>
                  <a:schemeClr val="tx1"/>
                </a:solidFill>
                <a:latin typeface="+mj-lt"/>
                <a:ea typeface="+mj-ea"/>
                <a:cs typeface="+mj-cs"/>
              </a:rPr>
            </a:br>
            <a:br>
              <a:rPr lang="en-US" sz="2800" kern="1200" dirty="0">
                <a:ln w="22225">
                  <a:solidFill>
                    <a:schemeClr val="accent2"/>
                  </a:solidFill>
                  <a:prstDash val="solid"/>
                </a:ln>
                <a:solidFill>
                  <a:schemeClr val="tx1"/>
                </a:solidFill>
                <a:latin typeface="+mj-lt"/>
                <a:ea typeface="+mj-ea"/>
                <a:cs typeface="+mj-cs"/>
              </a:rPr>
            </a:br>
            <a:r>
              <a:rPr lang="en-US" sz="2800" kern="1200" dirty="0">
                <a:ln w="22225">
                  <a:solidFill>
                    <a:schemeClr val="accent2"/>
                  </a:solidFill>
                  <a:prstDash val="solid"/>
                </a:ln>
                <a:solidFill>
                  <a:schemeClr val="tx1"/>
                </a:solidFill>
                <a:latin typeface="+mj-lt"/>
                <a:ea typeface="+mj-ea"/>
                <a:cs typeface="+mj-cs"/>
              </a:rPr>
              <a:t>II parte </a:t>
            </a:r>
          </a:p>
        </p:txBody>
      </p:sp>
      <p:sp>
        <p:nvSpPr>
          <p:cNvPr id="3" name="Sottotitolo 2"/>
          <p:cNvSpPr>
            <a:spLocks noGrp="1"/>
          </p:cNvSpPr>
          <p:nvPr>
            <p:ph type="subTitle" idx="4"/>
          </p:nvPr>
        </p:nvSpPr>
        <p:spPr>
          <a:xfrm>
            <a:off x="1475184" y="5645150"/>
            <a:ext cx="6193632" cy="631825"/>
          </a:xfrm>
        </p:spPr>
        <p:txBody>
          <a:bodyPr vert="horz" lIns="91440" tIns="45720" rIns="91440" bIns="45720" rtlCol="0" anchor="ctr">
            <a:noAutofit/>
          </a:bodyPr>
          <a:lstStyle/>
          <a:p>
            <a:pPr algn="ctr" rtl="0">
              <a:lnSpc>
                <a:spcPct val="90000"/>
              </a:lnSpc>
              <a:spcBef>
                <a:spcPts val="1000"/>
              </a:spcBef>
            </a:pPr>
            <a:r>
              <a:rPr lang="en-US" sz="2000" kern="1200" dirty="0" err="1">
                <a:solidFill>
                  <a:schemeClr val="tx1"/>
                </a:solidFill>
                <a:latin typeface="+mn-lt"/>
                <a:ea typeface="+mn-ea"/>
                <a:cs typeface="+mn-cs"/>
              </a:rPr>
              <a:t>Formazione</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permanente</a:t>
            </a:r>
            <a:r>
              <a:rPr lang="en-US" sz="2000" kern="1200" dirty="0">
                <a:solidFill>
                  <a:schemeClr val="tx1"/>
                </a:solidFill>
                <a:latin typeface="+mn-lt"/>
                <a:ea typeface="+mn-ea"/>
                <a:cs typeface="+mn-cs"/>
              </a:rPr>
              <a:t> del </a:t>
            </a:r>
            <a:r>
              <a:rPr lang="en-US" sz="2000" kern="1200" dirty="0" err="1">
                <a:solidFill>
                  <a:schemeClr val="tx1"/>
                </a:solidFill>
                <a:latin typeface="+mn-lt"/>
                <a:ea typeface="+mn-ea"/>
                <a:cs typeface="+mn-cs"/>
              </a:rPr>
              <a:t>clero</a:t>
            </a:r>
            <a:r>
              <a:rPr lang="en-US" sz="2000" kern="1200" dirty="0">
                <a:solidFill>
                  <a:schemeClr val="tx1"/>
                </a:solidFill>
                <a:latin typeface="+mn-lt"/>
                <a:ea typeface="+mn-ea"/>
                <a:cs typeface="+mn-cs"/>
              </a:rPr>
              <a:t> </a:t>
            </a:r>
          </a:p>
          <a:p>
            <a:pPr algn="ctr" rtl="0">
              <a:lnSpc>
                <a:spcPct val="90000"/>
              </a:lnSpc>
              <a:spcBef>
                <a:spcPts val="1000"/>
              </a:spcBef>
            </a:pPr>
            <a:r>
              <a:rPr lang="en-US" sz="2000" kern="1200" dirty="0">
                <a:solidFill>
                  <a:schemeClr val="tx1"/>
                </a:solidFill>
                <a:latin typeface="+mn-lt"/>
                <a:ea typeface="+mn-ea"/>
                <a:cs typeface="+mn-cs"/>
              </a:rPr>
              <a:t>Chiesa di Rieti, 22 </a:t>
            </a:r>
            <a:r>
              <a:rPr lang="en-US" sz="2000" kern="1200" dirty="0" err="1">
                <a:solidFill>
                  <a:schemeClr val="tx1"/>
                </a:solidFill>
                <a:latin typeface="+mn-lt"/>
                <a:ea typeface="+mn-ea"/>
                <a:cs typeface="+mn-cs"/>
              </a:rPr>
              <a:t>febbraio</a:t>
            </a:r>
            <a:r>
              <a:rPr lang="en-US" sz="2000" kern="1200" dirty="0">
                <a:solidFill>
                  <a:schemeClr val="tx1"/>
                </a:solidFill>
                <a:latin typeface="+mn-lt"/>
                <a:ea typeface="+mn-ea"/>
                <a:cs typeface="+mn-cs"/>
              </a:rPr>
              <a:t> 2024</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391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726" y="112902"/>
            <a:ext cx="8848547" cy="1001394"/>
          </a:xfrm>
        </p:spPr>
        <p:txBody>
          <a:bodyPr wrap="square">
            <a:normAutofit/>
          </a:bodyPr>
          <a:lstStyle/>
          <a:p>
            <a:r>
              <a:rPr lang="it-IT" b="1" dirty="0">
                <a:solidFill>
                  <a:srgbClr val="00B050"/>
                </a:solidFill>
              </a:rPr>
              <a:t>Scegliere con cura gli operatori pastorali</a:t>
            </a:r>
          </a:p>
        </p:txBody>
      </p:sp>
      <p:pic>
        <p:nvPicPr>
          <p:cNvPr id="4" name="Immagine 3" descr="Immagine che contiene persona, vestiti, Viso umano, sorriso&#10;&#10;Descrizione generata automaticamente"/>
          <p:cNvPicPr>
            <a:picLocks noChangeAspect="1"/>
          </p:cNvPicPr>
          <p:nvPr/>
        </p:nvPicPr>
        <p:blipFill rotWithShape="1">
          <a:blip r:embed="rId2" cstate="print">
            <a:extLst>
              <a:ext uri="{28A0092B-C50C-407E-A947-70E740481C1C}">
                <a14:useLocalDpi xmlns:a14="http://schemas.microsoft.com/office/drawing/2010/main" val="0"/>
              </a:ext>
            </a:extLst>
          </a:blip>
          <a:srcRect l="26566" r="20785" b="2"/>
          <a:stretch/>
        </p:blipFill>
        <p:spPr>
          <a:xfrm>
            <a:off x="457200" y="1752600"/>
            <a:ext cx="3089275" cy="4688589"/>
          </a:xfrm>
          <a:prstGeom prst="rect">
            <a:avLst/>
          </a:prstGeom>
          <a:noFill/>
        </p:spPr>
      </p:pic>
      <p:sp>
        <p:nvSpPr>
          <p:cNvPr id="3" name="Segnaposto testo 2"/>
          <p:cNvSpPr>
            <a:spLocks noGrp="1"/>
          </p:cNvSpPr>
          <p:nvPr>
            <p:ph sz="half" idx="3"/>
          </p:nvPr>
        </p:nvSpPr>
        <p:spPr>
          <a:xfrm>
            <a:off x="4709160" y="1577340"/>
            <a:ext cx="3977640" cy="4526280"/>
          </a:xfrm>
        </p:spPr>
        <p:txBody>
          <a:bodyPr wrap="square">
            <a:normAutofit/>
          </a:bodyPr>
          <a:lstStyle/>
          <a:p>
            <a:pPr>
              <a:lnSpc>
                <a:spcPct val="90000"/>
              </a:lnSpc>
              <a:spcAft>
                <a:spcPts val="600"/>
              </a:spcAft>
            </a:pPr>
            <a:endParaRPr lang="it-IT" sz="1700"/>
          </a:p>
          <a:p>
            <a:pPr>
              <a:lnSpc>
                <a:spcPct val="90000"/>
              </a:lnSpc>
              <a:spcAft>
                <a:spcPts val="600"/>
              </a:spcAft>
            </a:pPr>
            <a:r>
              <a:rPr lang="it-IT" sz="1700"/>
              <a:t>Occorre prestare molta attenzione a chi si sceglie, anche se non sempre è facile trovare chi si decida per forme di servizio e volontariato in parrocchia. </a:t>
            </a:r>
          </a:p>
          <a:p>
            <a:pPr>
              <a:lnSpc>
                <a:spcPct val="90000"/>
              </a:lnSpc>
              <a:spcAft>
                <a:spcPts val="600"/>
              </a:spcAft>
            </a:pPr>
            <a:endParaRPr lang="it-IT" sz="1700"/>
          </a:p>
          <a:p>
            <a:pPr>
              <a:lnSpc>
                <a:spcPct val="90000"/>
              </a:lnSpc>
              <a:spcAft>
                <a:spcPts val="600"/>
              </a:spcAft>
            </a:pPr>
            <a:r>
              <a:rPr lang="it-IT" sz="1700"/>
              <a:t>L’attività educativa nei confronti dei minori richiede delle minimali - ma necessarie - qualità umane, maturità affettivo sessuale e di credente, oltre che un’adeguata e costante formazione, equilibrio, capacità di assunzione di responsabilità e talvolta anche specifiche competenze.</a:t>
            </a:r>
            <a:endParaRPr lang="it-IT" sz="1700" b="0"/>
          </a:p>
        </p:txBody>
      </p:sp>
    </p:spTree>
    <p:extLst>
      <p:ext uri="{BB962C8B-B14F-4D97-AF65-F5344CB8AC3E}">
        <p14:creationId xmlns:p14="http://schemas.microsoft.com/office/powerpoint/2010/main" val="187766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A0689C1-9B83-4AAE-AD7E-6F773BDAEB01}"/>
              </a:ext>
            </a:extLst>
          </p:cNvPr>
          <p:cNvSpPr>
            <a:spLocks noGrp="1"/>
          </p:cNvSpPr>
          <p:nvPr>
            <p:ph type="body" idx="1"/>
          </p:nvPr>
        </p:nvSpPr>
        <p:spPr>
          <a:xfrm>
            <a:off x="228600" y="4800600"/>
            <a:ext cx="2286000" cy="1665615"/>
          </a:xfrm>
        </p:spPr>
        <p:txBody>
          <a:bodyPr>
            <a:noAutofit/>
          </a:bodyPr>
          <a:lstStyle/>
          <a:p>
            <a:r>
              <a:rPr lang="it-IT" sz="1400" b="1" dirty="0">
                <a:solidFill>
                  <a:prstClr val="black"/>
                </a:solidFill>
                <a:ea typeface="+mj-ea"/>
                <a:cs typeface="+mj-cs"/>
              </a:rPr>
              <a:t>A tutti gli operatori pastorali devono essere rese note le </a:t>
            </a:r>
            <a:r>
              <a:rPr lang="it-IT" sz="1400" b="1" i="1" dirty="0">
                <a:solidFill>
                  <a:srgbClr val="FF0000"/>
                </a:solidFill>
                <a:ea typeface="+mj-ea"/>
                <a:cs typeface="+mj-cs"/>
              </a:rPr>
              <a:t>Linee Guida per la tutela dei minori</a:t>
            </a:r>
            <a:r>
              <a:rPr lang="it-IT" sz="1400" b="1" dirty="0">
                <a:solidFill>
                  <a:srgbClr val="FF0000"/>
                </a:solidFill>
                <a:ea typeface="+mj-ea"/>
                <a:cs typeface="+mj-cs"/>
              </a:rPr>
              <a:t> </a:t>
            </a:r>
            <a:r>
              <a:rPr lang="it-IT" sz="1400" b="1" i="1" dirty="0">
                <a:solidFill>
                  <a:srgbClr val="FF0000"/>
                </a:solidFill>
                <a:ea typeface="+mj-ea"/>
                <a:cs typeface="+mj-cs"/>
              </a:rPr>
              <a:t>e delle persone vulnerabili</a:t>
            </a:r>
            <a:r>
              <a:rPr lang="it-IT" sz="1400" b="1" i="1" dirty="0">
                <a:solidFill>
                  <a:prstClr val="black"/>
                </a:solidFill>
                <a:ea typeface="+mj-ea"/>
                <a:cs typeface="+mj-cs"/>
              </a:rPr>
              <a:t> </a:t>
            </a:r>
            <a:r>
              <a:rPr lang="it-IT" sz="1400" b="1" dirty="0">
                <a:solidFill>
                  <a:prstClr val="black"/>
                </a:solidFill>
                <a:ea typeface="+mj-ea"/>
                <a:cs typeface="+mj-cs"/>
              </a:rPr>
              <a:t>adottate dalla CEI; e le indicazioni del </a:t>
            </a:r>
            <a:r>
              <a:rPr lang="it-IT" sz="1400" b="1" i="1" dirty="0">
                <a:solidFill>
                  <a:srgbClr val="FF0000"/>
                </a:solidFill>
                <a:ea typeface="+mj-ea"/>
                <a:cs typeface="+mj-cs"/>
              </a:rPr>
              <a:t>Servizio Regionale per la Tutela dei Minori</a:t>
            </a:r>
            <a:r>
              <a:rPr lang="it-IT" sz="1400" b="1" dirty="0">
                <a:solidFill>
                  <a:prstClr val="black"/>
                </a:solidFill>
                <a:ea typeface="+mj-ea"/>
                <a:cs typeface="+mj-cs"/>
              </a:rPr>
              <a:t> </a:t>
            </a:r>
            <a:br>
              <a:rPr lang="it-IT" sz="1400" b="1" dirty="0">
                <a:solidFill>
                  <a:prstClr val="black"/>
                </a:solidFill>
                <a:ea typeface="+mj-ea"/>
                <a:cs typeface="+mj-cs"/>
              </a:rPr>
            </a:br>
            <a:endParaRPr lang="it-IT" sz="1400" b="1" dirty="0"/>
          </a:p>
        </p:txBody>
      </p:sp>
      <p:sp>
        <p:nvSpPr>
          <p:cNvPr id="6" name="Segnaposto contenuto 5">
            <a:extLst>
              <a:ext uri="{FF2B5EF4-FFF2-40B4-BE49-F238E27FC236}">
                <a16:creationId xmlns:a16="http://schemas.microsoft.com/office/drawing/2014/main" id="{AE79FB9E-AB06-4DB4-AA0D-507566133C83}"/>
              </a:ext>
            </a:extLst>
          </p:cNvPr>
          <p:cNvSpPr>
            <a:spLocks noGrp="1"/>
          </p:cNvSpPr>
          <p:nvPr>
            <p:ph sz="quarter" idx="4"/>
          </p:nvPr>
        </p:nvSpPr>
        <p:spPr>
          <a:xfrm>
            <a:off x="2743200" y="1981200"/>
            <a:ext cx="6096000" cy="4557712"/>
          </a:xfrm>
        </p:spPr>
        <p:txBody>
          <a:bodyPr>
            <a:noAutofit/>
          </a:bodyPr>
          <a:lstStyle/>
          <a:p>
            <a:r>
              <a:rPr lang="it-IT" sz="1800" dirty="0"/>
              <a:t>In particolare, nei percorsi formativi, è di grande utilità: </a:t>
            </a:r>
          </a:p>
          <a:p>
            <a:endParaRPr lang="it-IT" sz="1800" dirty="0"/>
          </a:p>
          <a:p>
            <a:endParaRPr lang="it-IT" sz="1800" dirty="0"/>
          </a:p>
          <a:p>
            <a:pPr marL="342900" indent="-342900" algn="just">
              <a:buAutoNum type="alphaLcParenR"/>
            </a:pPr>
            <a:r>
              <a:rPr lang="it-IT" sz="1800" dirty="0"/>
              <a:t>Portare alla luce il tema della tutela dei minori e degli abusi sui più piccoli, farlo conoscere e parlarne con correttezza e chiarezza, perché tutti ne siano consapevoli.</a:t>
            </a:r>
          </a:p>
          <a:p>
            <a:pPr marL="342900" indent="-342900" algn="just">
              <a:buAutoNum type="alphaLcParenR"/>
            </a:pPr>
            <a:endParaRPr lang="it-IT" sz="1800" dirty="0"/>
          </a:p>
          <a:p>
            <a:pPr algn="just"/>
            <a:endParaRPr lang="it-IT" sz="1800" dirty="0"/>
          </a:p>
          <a:p>
            <a:pPr marL="342900" indent="-342900" algn="just">
              <a:buAutoNum type="alphaLcParenR"/>
            </a:pPr>
            <a:r>
              <a:rPr lang="it-IT" sz="1800" dirty="0"/>
              <a:t>Progettare e monitorare strategie di prevenzione, indicando modalità relazionali, attenzioni da avere, condizioni ambientali che rendano lo spazio e la convivenza il più possibile sicuri e vivibili. </a:t>
            </a:r>
          </a:p>
        </p:txBody>
      </p:sp>
      <p:sp>
        <p:nvSpPr>
          <p:cNvPr id="7" name="Titolo 1">
            <a:extLst>
              <a:ext uri="{FF2B5EF4-FFF2-40B4-BE49-F238E27FC236}">
                <a16:creationId xmlns:a16="http://schemas.microsoft.com/office/drawing/2014/main" id="{6D234C36-4FB1-4C91-806B-5909A9072A66}"/>
              </a:ext>
            </a:extLst>
          </p:cNvPr>
          <p:cNvSpPr>
            <a:spLocks noGrp="1"/>
          </p:cNvSpPr>
          <p:nvPr>
            <p:ph type="title"/>
          </p:nvPr>
        </p:nvSpPr>
        <p:spPr>
          <a:xfrm>
            <a:off x="228600" y="457200"/>
            <a:ext cx="8763000" cy="1157288"/>
          </a:xfrm>
        </p:spPr>
        <p:txBody>
          <a:bodyPr>
            <a:noAutofit/>
          </a:bodyPr>
          <a:lstStyle/>
          <a:p>
            <a:pPr algn="ctr"/>
            <a:r>
              <a:rPr lang="it-IT" sz="2800" dirty="0">
                <a:solidFill>
                  <a:srgbClr val="4EA020"/>
                </a:solidFill>
              </a:rPr>
              <a:t>Formare e informare </a:t>
            </a:r>
            <a:br>
              <a:rPr lang="it-IT" sz="2800" dirty="0">
                <a:solidFill>
                  <a:srgbClr val="4EA020"/>
                </a:solidFill>
              </a:rPr>
            </a:br>
            <a:r>
              <a:rPr lang="it-IT" sz="2800" dirty="0">
                <a:solidFill>
                  <a:srgbClr val="4EA020"/>
                </a:solidFill>
              </a:rPr>
              <a:t>gli operatori pastorali</a:t>
            </a:r>
            <a:br>
              <a:rPr lang="it-IT" sz="2800" dirty="0">
                <a:solidFill>
                  <a:srgbClr val="4EA020"/>
                </a:solidFill>
              </a:rPr>
            </a:br>
            <a:br>
              <a:rPr lang="it-IT" sz="2800" dirty="0">
                <a:solidFill>
                  <a:srgbClr val="4EA020"/>
                </a:solidFill>
              </a:rPr>
            </a:br>
            <a:endParaRPr lang="it-IT" sz="2800" dirty="0">
              <a:solidFill>
                <a:srgbClr val="4EA020"/>
              </a:solidFill>
            </a:endParaRPr>
          </a:p>
        </p:txBody>
      </p:sp>
    </p:spTree>
    <p:extLst>
      <p:ext uri="{BB962C8B-B14F-4D97-AF65-F5344CB8AC3E}">
        <p14:creationId xmlns:p14="http://schemas.microsoft.com/office/powerpoint/2010/main" val="2744030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2514600" y="152400"/>
            <a:ext cx="3324225" cy="1533525"/>
          </a:xfrm>
          <a:prstGeom prst="rect">
            <a:avLst/>
          </a:prstGeom>
        </p:spPr>
      </p:pic>
      <p:sp>
        <p:nvSpPr>
          <p:cNvPr id="3" name="Segnaposto contenuto 2"/>
          <p:cNvSpPr>
            <a:spLocks noGrp="1"/>
          </p:cNvSpPr>
          <p:nvPr>
            <p:ph sz="half" idx="1"/>
          </p:nvPr>
        </p:nvSpPr>
        <p:spPr>
          <a:xfrm>
            <a:off x="304800" y="2362200"/>
            <a:ext cx="3483864" cy="4370427"/>
          </a:xfrm>
        </p:spPr>
        <p:txBody>
          <a:bodyPr/>
          <a:lstStyle/>
          <a:p>
            <a:pPr algn="just"/>
            <a:r>
              <a:rPr lang="it-IT" dirty="0"/>
              <a:t>d) </a:t>
            </a:r>
            <a:r>
              <a:rPr lang="it-IT" dirty="0">
                <a:solidFill>
                  <a:srgbClr val="FF0000"/>
                </a:solidFill>
              </a:rPr>
              <a:t>Porre sempre e in tutto al centro la dignità e l’integrità della persona umana, specie dei più piccoli e vulnerabili.</a:t>
            </a:r>
          </a:p>
          <a:p>
            <a:pPr algn="just"/>
            <a:endParaRPr lang="it-IT" dirty="0"/>
          </a:p>
          <a:p>
            <a:pPr algn="just"/>
            <a:r>
              <a:rPr lang="it-IT" dirty="0"/>
              <a:t>e) Imparare a vedere, riconoscere e ammettere gli errori, le negligenze, le superficialità nel modo in cui possono essere state gestite le attività con minori. </a:t>
            </a:r>
          </a:p>
          <a:p>
            <a:endParaRPr lang="it-IT" sz="1600" dirty="0"/>
          </a:p>
          <a:p>
            <a:endParaRPr lang="it-IT" sz="1600" dirty="0"/>
          </a:p>
          <a:p>
            <a:endParaRPr lang="it-IT" dirty="0"/>
          </a:p>
        </p:txBody>
      </p:sp>
      <p:sp>
        <p:nvSpPr>
          <p:cNvPr id="4" name="Segnaposto contenuto 3"/>
          <p:cNvSpPr>
            <a:spLocks noGrp="1"/>
          </p:cNvSpPr>
          <p:nvPr>
            <p:ph sz="half" idx="2"/>
          </p:nvPr>
        </p:nvSpPr>
        <p:spPr>
          <a:xfrm>
            <a:off x="4343400" y="2057400"/>
            <a:ext cx="4648200" cy="4431983"/>
          </a:xfrm>
        </p:spPr>
        <p:txBody>
          <a:bodyPr/>
          <a:lstStyle/>
          <a:p>
            <a:pPr algn="just"/>
            <a:r>
              <a:rPr lang="it-IT" dirty="0"/>
              <a:t>f) Formare in modo attento e oculato tutte le persone che per motivi di lavoro, missione o ministero fanno parte della rete educativa e formativa ecclesiale. </a:t>
            </a:r>
          </a:p>
          <a:p>
            <a:pPr algn="just"/>
            <a:endParaRPr lang="it-IT" dirty="0"/>
          </a:p>
          <a:p>
            <a:pPr algn="just"/>
            <a:r>
              <a:rPr lang="it-IT" dirty="0"/>
              <a:t>g) Lasciarsi aiutare da esperti per capire in profondità la realtà della tutela dei minori e della prevenzione degli abusi in ambito ecclesiale, così da garantire la massima trasparenza e promuovere una cultura che protegga i minori e agisca tempestivamente nei casi sospetti. </a:t>
            </a:r>
          </a:p>
          <a:p>
            <a:endParaRPr lang="it-IT" dirty="0"/>
          </a:p>
        </p:txBody>
      </p:sp>
    </p:spTree>
    <p:extLst>
      <p:ext uri="{BB962C8B-B14F-4D97-AF65-F5344CB8AC3E}">
        <p14:creationId xmlns:p14="http://schemas.microsoft.com/office/powerpoint/2010/main" val="1942280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4"/>
          </p:nvPr>
        </p:nvSpPr>
        <p:spPr>
          <a:xfrm>
            <a:off x="609600" y="2057400"/>
            <a:ext cx="8001000" cy="5415585"/>
          </a:xfrm>
        </p:spPr>
        <p:txBody>
          <a:bodyPr/>
          <a:lstStyle/>
          <a:p>
            <a:pPr algn="just"/>
            <a:r>
              <a:rPr lang="it-IT" sz="1800" dirty="0">
                <a:latin typeface="Verdana" panose="020B0604030504040204" pitchFamily="34" charset="0"/>
                <a:ea typeface="Verdana" panose="020B0604030504040204" pitchFamily="34" charset="0"/>
              </a:rPr>
              <a:t>h) Fornire indicazioni utili a identificare eventuali segni di già avvenuto abuso sui minori e quindi indicare gli esperti ai quali rivolgersi perché, dopo competente valutazione, attivino azioni di protezione e di adeguato intervento.</a:t>
            </a:r>
          </a:p>
          <a:p>
            <a:pPr algn="just"/>
            <a:endParaRPr lang="it-IT" sz="1800" dirty="0">
              <a:latin typeface="Verdana" panose="020B0604030504040204" pitchFamily="34" charset="0"/>
              <a:ea typeface="Verdana" panose="020B0604030504040204" pitchFamily="34" charset="0"/>
            </a:endParaRPr>
          </a:p>
          <a:p>
            <a:pPr algn="just"/>
            <a:r>
              <a:rPr lang="it-IT" sz="1800" dirty="0">
                <a:latin typeface="Verdana" panose="020B0604030504040204" pitchFamily="34" charset="0"/>
                <a:ea typeface="Verdana" panose="020B0604030504040204" pitchFamily="34" charset="0"/>
              </a:rPr>
              <a:t>i) </a:t>
            </a:r>
            <a:r>
              <a:rPr lang="it-IT" sz="1800" dirty="0">
                <a:solidFill>
                  <a:srgbClr val="FF0000"/>
                </a:solidFill>
                <a:latin typeface="Verdana" panose="020B0604030504040204" pitchFamily="34" charset="0"/>
                <a:ea typeface="Verdana" panose="020B0604030504040204" pitchFamily="34" charset="0"/>
              </a:rPr>
              <a:t>Collaborare con tutti gli enti della società per promuovere e sviluppare una cultura della tutela e della sicurezza per i minori.  </a:t>
            </a:r>
          </a:p>
          <a:p>
            <a:pPr algn="just"/>
            <a:endParaRPr lang="it-IT" sz="1800" dirty="0">
              <a:latin typeface="Verdana" panose="020B0604030504040204" pitchFamily="34" charset="0"/>
              <a:ea typeface="Verdana" panose="020B0604030504040204" pitchFamily="34" charset="0"/>
            </a:endParaRPr>
          </a:p>
          <a:p>
            <a:pPr algn="just"/>
            <a:r>
              <a:rPr lang="it-IT" sz="1800" dirty="0">
                <a:latin typeface="Verdana" panose="020B0604030504040204" pitchFamily="34" charset="0"/>
                <a:ea typeface="Verdana" panose="020B0604030504040204" pitchFamily="34" charset="0"/>
              </a:rPr>
              <a:t>l) Farsi promotori di iniziative e programmi di informazione e formazione in tutte le realtà ecclesiali rivolti ad ogni categoria di persone, coinvolgendole nel cambio di mentalità e di cultura.</a:t>
            </a:r>
          </a:p>
          <a:p>
            <a:pPr algn="just"/>
            <a:endParaRPr lang="it-IT" sz="1800" dirty="0">
              <a:latin typeface="Verdana" panose="020B0604030504040204" pitchFamily="34" charset="0"/>
              <a:ea typeface="Verdana" panose="020B0604030504040204" pitchFamily="34" charset="0"/>
            </a:endParaRPr>
          </a:p>
          <a:p>
            <a:pPr algn="just">
              <a:lnSpc>
                <a:spcPct val="107000"/>
              </a:lnSpc>
              <a:spcAft>
                <a:spcPts val="0"/>
              </a:spcAft>
              <a:tabLst>
                <a:tab pos="2340610" algn="l"/>
              </a:tabLst>
            </a:pPr>
            <a:r>
              <a:rPr lang="it-IT" sz="1800" dirty="0">
                <a:latin typeface="Verdana" panose="020B0604030504040204" pitchFamily="34" charset="0"/>
                <a:ea typeface="Verdana" panose="020B0604030504040204" pitchFamily="34" charset="0"/>
                <a:cs typeface="Times New Roman" panose="02020603050405020304" pitchFamily="18" charset="0"/>
              </a:rPr>
              <a:t>m) </a:t>
            </a:r>
            <a:r>
              <a:rPr lang="it-IT" sz="1800" dirty="0">
                <a:solidFill>
                  <a:srgbClr val="FF0000"/>
                </a:solidFill>
                <a:latin typeface="Verdana" panose="020B0604030504040204" pitchFamily="34" charset="0"/>
                <a:ea typeface="Verdana" panose="020B0604030504040204" pitchFamily="34" charset="0"/>
                <a:cs typeface="Times New Roman" panose="02020603050405020304" pitchFamily="18" charset="0"/>
              </a:rPr>
              <a:t>Segnalare all’autorità ecclesiastica competente qualsiasi notizia di abuso in ambito ecclesiale</a:t>
            </a:r>
            <a:r>
              <a:rPr lang="it-IT" sz="1800" dirty="0">
                <a:latin typeface="Verdana" panose="020B0604030504040204" pitchFamily="34" charset="0"/>
                <a:ea typeface="Verdana" panose="020B0604030504040204" pitchFamily="34" charset="0"/>
                <a:cs typeface="Times New Roman" panose="02020603050405020304" pitchFamily="18" charset="0"/>
              </a:rPr>
              <a:t>. </a:t>
            </a:r>
          </a:p>
          <a:p>
            <a:pPr algn="just">
              <a:lnSpc>
                <a:spcPct val="107000"/>
              </a:lnSpc>
              <a:spcAft>
                <a:spcPts val="0"/>
              </a:spcAft>
              <a:tabLst>
                <a:tab pos="2340610" algn="l"/>
              </a:tabLst>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it-IT" sz="1800" dirty="0"/>
          </a:p>
          <a:p>
            <a:pPr algn="just"/>
            <a:endParaRPr lang="it-IT" sz="1800" dirty="0"/>
          </a:p>
        </p:txBody>
      </p:sp>
      <p:pic>
        <p:nvPicPr>
          <p:cNvPr id="4" name="Immagine 3"/>
          <p:cNvPicPr>
            <a:picLocks noChangeAspect="1"/>
          </p:cNvPicPr>
          <p:nvPr/>
        </p:nvPicPr>
        <p:blipFill>
          <a:blip r:embed="rId3"/>
          <a:stretch>
            <a:fillRect/>
          </a:stretch>
        </p:blipFill>
        <p:spPr>
          <a:xfrm>
            <a:off x="2590800" y="152400"/>
            <a:ext cx="2952750" cy="1552575"/>
          </a:xfrm>
          <a:prstGeom prst="rect">
            <a:avLst/>
          </a:prstGeom>
        </p:spPr>
      </p:pic>
    </p:spTree>
    <p:extLst>
      <p:ext uri="{BB962C8B-B14F-4D97-AF65-F5344CB8AC3E}">
        <p14:creationId xmlns:p14="http://schemas.microsoft.com/office/powerpoint/2010/main" val="60389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197375" y="489508"/>
            <a:ext cx="4316172" cy="1667569"/>
          </a:xfrm>
        </p:spPr>
        <p:txBody>
          <a:bodyPr vert="horz" lIns="91440" tIns="45720" rIns="91440" bIns="45720" rtlCol="0" anchor="b">
            <a:normAutofit/>
          </a:bodyPr>
          <a:lstStyle/>
          <a:p>
            <a:pPr algn="l" rtl="0">
              <a:lnSpc>
                <a:spcPct val="90000"/>
              </a:lnSpc>
              <a:spcBef>
                <a:spcPct val="0"/>
              </a:spcBef>
            </a:pPr>
            <a:r>
              <a:rPr lang="en-US" sz="3500" kern="1200">
                <a:solidFill>
                  <a:schemeClr val="tx1"/>
                </a:solidFill>
                <a:latin typeface="+mj-lt"/>
                <a:ea typeface="+mj-ea"/>
                <a:cs typeface="+mj-cs"/>
              </a:rPr>
              <a:t>FORMAZIONE PERMANENTE</a:t>
            </a:r>
          </a:p>
        </p:txBody>
      </p:sp>
      <p:pic>
        <p:nvPicPr>
          <p:cNvPr id="3" name="Immagine 2"/>
          <p:cNvPicPr>
            <a:picLocks noChangeAspect="1"/>
          </p:cNvPicPr>
          <p:nvPr/>
        </p:nvPicPr>
        <p:blipFill>
          <a:blip r:embed="rId2"/>
          <a:stretch>
            <a:fillRect/>
          </a:stretch>
        </p:blipFill>
        <p:spPr>
          <a:xfrm>
            <a:off x="801097" y="2381147"/>
            <a:ext cx="2907124" cy="1664010"/>
          </a:xfrm>
          <a:prstGeom prst="rect">
            <a:avLst/>
          </a:prstGeom>
        </p:spPr>
      </p:pic>
      <p:sp>
        <p:nvSpPr>
          <p:cNvPr id="4" name="Rettangolo 3"/>
          <p:cNvSpPr/>
          <p:nvPr/>
        </p:nvSpPr>
        <p:spPr>
          <a:xfrm>
            <a:off x="4197376" y="2405894"/>
            <a:ext cx="4316172" cy="319746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tabLst>
                <a:tab pos="2340610" algn="l"/>
              </a:tabLst>
            </a:pPr>
            <a:endParaRPr lang="en-US" sz="1700" b="1" dirty="0"/>
          </a:p>
          <a:p>
            <a:pPr indent="-228600">
              <a:lnSpc>
                <a:spcPct val="90000"/>
              </a:lnSpc>
              <a:spcAft>
                <a:spcPts val="600"/>
              </a:spcAft>
              <a:buFont typeface="Arial" panose="020B0604020202020204" pitchFamily="34" charset="0"/>
              <a:buChar char="•"/>
              <a:tabLst>
                <a:tab pos="2340610" algn="l"/>
              </a:tabLst>
            </a:pPr>
            <a:endParaRPr lang="en-US" sz="1700" b="1" dirty="0"/>
          </a:p>
          <a:p>
            <a:pPr algn="just">
              <a:lnSpc>
                <a:spcPct val="90000"/>
              </a:lnSpc>
              <a:spcAft>
                <a:spcPts val="600"/>
              </a:spcAft>
              <a:tabLst>
                <a:tab pos="2340610" algn="l"/>
              </a:tabLst>
            </a:pPr>
            <a:r>
              <a:rPr lang="en-US" sz="1700" b="1" dirty="0"/>
              <a:t>Il </a:t>
            </a:r>
            <a:r>
              <a:rPr lang="en-US" sz="1700" b="1" dirty="0" err="1"/>
              <a:t>cammino</a:t>
            </a:r>
            <a:r>
              <a:rPr lang="en-US" sz="1700" b="1" dirty="0"/>
              <a:t> di </a:t>
            </a:r>
            <a:r>
              <a:rPr lang="en-US" sz="1700" b="1" dirty="0" err="1"/>
              <a:t>accompagnamento</a:t>
            </a:r>
            <a:r>
              <a:rPr lang="en-US" sz="1700" b="1" dirty="0"/>
              <a:t> e </a:t>
            </a:r>
            <a:r>
              <a:rPr lang="en-US" sz="1700" b="1" dirty="0" err="1"/>
              <a:t>formazione</a:t>
            </a:r>
            <a:r>
              <a:rPr lang="en-US" sz="1700" b="1" dirty="0"/>
              <a:t> non </a:t>
            </a:r>
            <a:r>
              <a:rPr lang="en-US" sz="1700" b="1" dirty="0" err="1"/>
              <a:t>si</a:t>
            </a:r>
            <a:r>
              <a:rPr lang="en-US" sz="1700" b="1" dirty="0"/>
              <a:t> </a:t>
            </a:r>
            <a:r>
              <a:rPr lang="en-US" sz="1700" b="1" dirty="0" err="1"/>
              <a:t>può</a:t>
            </a:r>
            <a:r>
              <a:rPr lang="en-US" sz="1700" b="1" dirty="0"/>
              <a:t> </a:t>
            </a:r>
            <a:r>
              <a:rPr lang="en-US" sz="1700" b="1" dirty="0" err="1"/>
              <a:t>ridurre</a:t>
            </a:r>
            <a:r>
              <a:rPr lang="en-US" sz="1700" b="1" dirty="0"/>
              <a:t> </a:t>
            </a:r>
            <a:r>
              <a:rPr lang="en-US" sz="1700" b="1" dirty="0" err="1"/>
              <a:t>alla</a:t>
            </a:r>
            <a:r>
              <a:rPr lang="en-US" sz="1700" b="1" dirty="0"/>
              <a:t> sola </a:t>
            </a:r>
            <a:r>
              <a:rPr lang="en-US" sz="1700" b="1" dirty="0" err="1"/>
              <a:t>supervisione</a:t>
            </a:r>
            <a:r>
              <a:rPr lang="en-US" sz="1700" b="1" dirty="0"/>
              <a:t> o </a:t>
            </a:r>
            <a:r>
              <a:rPr lang="en-US" sz="1700" b="1" dirty="0" err="1"/>
              <a:t>alla</a:t>
            </a:r>
            <a:r>
              <a:rPr lang="en-US" sz="1700" b="1" dirty="0"/>
              <a:t> </a:t>
            </a:r>
            <a:r>
              <a:rPr lang="en-US" sz="1700" b="1" dirty="0" err="1"/>
              <a:t>fase</a:t>
            </a:r>
            <a:r>
              <a:rPr lang="en-US" sz="1700" b="1" dirty="0"/>
              <a:t> </a:t>
            </a:r>
            <a:r>
              <a:rPr lang="en-US" sz="1700" b="1" dirty="0" err="1"/>
              <a:t>iniziale</a:t>
            </a:r>
            <a:r>
              <a:rPr lang="en-US" sz="1700" b="1" dirty="0"/>
              <a:t>, ma </a:t>
            </a:r>
            <a:r>
              <a:rPr lang="en-US" sz="1700" b="1" dirty="0" err="1"/>
              <a:t>si</a:t>
            </a:r>
            <a:r>
              <a:rPr lang="en-US" sz="1700" b="1" dirty="0"/>
              <a:t> </a:t>
            </a:r>
            <a:r>
              <a:rPr lang="en-US" sz="1700" b="1" dirty="0" err="1"/>
              <a:t>deve</a:t>
            </a:r>
            <a:r>
              <a:rPr lang="en-US" sz="1700" b="1" dirty="0"/>
              <a:t> </a:t>
            </a:r>
            <a:r>
              <a:rPr lang="en-US" sz="1700" b="1" dirty="0" err="1"/>
              <a:t>consolidare</a:t>
            </a:r>
            <a:r>
              <a:rPr lang="en-US" sz="1700" b="1" dirty="0"/>
              <a:t> come </a:t>
            </a:r>
            <a:r>
              <a:rPr lang="en-US" sz="1700" b="1" dirty="0" err="1"/>
              <a:t>esperienza</a:t>
            </a:r>
            <a:r>
              <a:rPr lang="en-US" sz="1700" b="1" dirty="0"/>
              <a:t> </a:t>
            </a:r>
            <a:r>
              <a:rPr lang="en-US" sz="1700" b="1" dirty="0" err="1"/>
              <a:t>formativa</a:t>
            </a:r>
            <a:r>
              <a:rPr lang="en-US" sz="1700" b="1" dirty="0"/>
              <a:t> </a:t>
            </a:r>
            <a:r>
              <a:rPr lang="en-US" sz="1700" b="1" dirty="0" err="1"/>
              <a:t>permanente</a:t>
            </a:r>
            <a:r>
              <a:rPr lang="en-US" sz="1700" b="1" dirty="0"/>
              <a:t>, </a:t>
            </a:r>
            <a:r>
              <a:rPr lang="en-US" sz="1700" b="1" dirty="0" err="1"/>
              <a:t>anche</a:t>
            </a:r>
            <a:r>
              <a:rPr lang="en-US" sz="1700" b="1" dirty="0"/>
              <a:t> in vista di un </a:t>
            </a:r>
            <a:r>
              <a:rPr lang="en-US" sz="1700" b="1" dirty="0" err="1"/>
              <a:t>cammino</a:t>
            </a:r>
            <a:r>
              <a:rPr lang="en-US" sz="1700" b="1" dirty="0"/>
              <a:t> </a:t>
            </a:r>
            <a:r>
              <a:rPr lang="en-US" sz="1700" b="1" dirty="0" err="1"/>
              <a:t>formativo</a:t>
            </a:r>
            <a:r>
              <a:rPr lang="en-US" sz="1700" b="1" dirty="0"/>
              <a:t> </a:t>
            </a:r>
            <a:r>
              <a:rPr lang="en-US" sz="1700" b="1" dirty="0" err="1"/>
              <a:t>più</a:t>
            </a:r>
            <a:r>
              <a:rPr lang="en-US" sz="1700" b="1" dirty="0"/>
              <a:t> </a:t>
            </a:r>
            <a:r>
              <a:rPr lang="en-US" sz="1700" b="1" dirty="0" err="1"/>
              <a:t>personalizzato</a:t>
            </a:r>
            <a:r>
              <a:rPr lang="en-US" sz="1700" b="1" dirty="0"/>
              <a:t>, </a:t>
            </a:r>
            <a:r>
              <a:rPr lang="en-US" sz="1700" b="1" dirty="0" err="1"/>
              <a:t>che</a:t>
            </a:r>
            <a:r>
              <a:rPr lang="en-US" sz="1700" b="1" dirty="0"/>
              <a:t> </a:t>
            </a:r>
            <a:r>
              <a:rPr lang="en-US" sz="1700" b="1" dirty="0" err="1"/>
              <a:t>potrebbe</a:t>
            </a:r>
            <a:r>
              <a:rPr lang="en-US" sz="1700" b="1" dirty="0"/>
              <a:t> </a:t>
            </a:r>
            <a:r>
              <a:rPr lang="en-US" sz="1700" b="1" dirty="0" err="1"/>
              <a:t>sicuramente</a:t>
            </a:r>
            <a:r>
              <a:rPr lang="en-US" sz="1700" b="1" dirty="0"/>
              <a:t> </a:t>
            </a:r>
            <a:r>
              <a:rPr lang="en-US" sz="1700" b="1" dirty="0" err="1"/>
              <a:t>rivelarsi</a:t>
            </a:r>
            <a:r>
              <a:rPr lang="en-US" sz="1700" b="1" dirty="0"/>
              <a:t> un </a:t>
            </a:r>
            <a:r>
              <a:rPr lang="en-US" sz="1700" b="1" dirty="0" err="1"/>
              <a:t>momento</a:t>
            </a:r>
            <a:r>
              <a:rPr lang="en-US" sz="1700" b="1" dirty="0"/>
              <a:t> </a:t>
            </a:r>
            <a:r>
              <a:rPr lang="en-US" sz="1700" b="1" dirty="0" err="1"/>
              <a:t>importante</a:t>
            </a:r>
            <a:r>
              <a:rPr lang="en-US" sz="1700" b="1" dirty="0"/>
              <a:t> del </a:t>
            </a:r>
            <a:r>
              <a:rPr lang="en-US" sz="1700" b="1" dirty="0" err="1"/>
              <a:t>cammino</a:t>
            </a:r>
            <a:r>
              <a:rPr lang="en-US" sz="1700" b="1" dirty="0"/>
              <a:t> di </a:t>
            </a:r>
            <a:r>
              <a:rPr lang="en-US" sz="1700" b="1" dirty="0" err="1"/>
              <a:t>crescita</a:t>
            </a:r>
            <a:r>
              <a:rPr lang="en-US" sz="1700" b="1" dirty="0"/>
              <a:t> </a:t>
            </a:r>
            <a:r>
              <a:rPr lang="en-US" sz="1700" b="1" dirty="0" err="1"/>
              <a:t>nella</a:t>
            </a:r>
            <a:r>
              <a:rPr lang="en-US" sz="1700" b="1" dirty="0"/>
              <a:t> </a:t>
            </a:r>
            <a:r>
              <a:rPr lang="en-US" sz="1700" b="1" dirty="0" err="1"/>
              <a:t>fede</a:t>
            </a:r>
            <a:r>
              <a:rPr lang="en-US" sz="1700" b="1" dirty="0"/>
              <a:t> di </a:t>
            </a:r>
            <a:r>
              <a:rPr lang="en-US" sz="1700" b="1" dirty="0" err="1"/>
              <a:t>ciascun</a:t>
            </a:r>
            <a:r>
              <a:rPr lang="en-US" sz="1700" b="1" dirty="0"/>
              <a:t> </a:t>
            </a:r>
            <a:r>
              <a:rPr lang="en-US" sz="1700" b="1" dirty="0" err="1"/>
              <a:t>collaboratore</a:t>
            </a:r>
            <a:r>
              <a:rPr lang="en-US" sz="1700" b="1" dirty="0"/>
              <a:t> pastorale.</a:t>
            </a:r>
          </a:p>
          <a:p>
            <a:pPr>
              <a:lnSpc>
                <a:spcPct val="90000"/>
              </a:lnSpc>
              <a:spcAft>
                <a:spcPts val="600"/>
              </a:spcAft>
            </a:pPr>
            <a:r>
              <a:rPr lang="en-US" sz="1700" b="1" dirty="0"/>
              <a:t> </a:t>
            </a:r>
          </a:p>
          <a:p>
            <a:pPr indent="-228600">
              <a:lnSpc>
                <a:spcPct val="90000"/>
              </a:lnSpc>
              <a:spcAft>
                <a:spcPts val="600"/>
              </a:spcAft>
              <a:buFont typeface="Arial" panose="020B0604020202020204" pitchFamily="34" charset="0"/>
              <a:buChar char="•"/>
            </a:pPr>
            <a:endParaRPr lang="en-US" sz="1700" b="1" dirty="0">
              <a:effectLst/>
            </a:endParaRPr>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048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228600"/>
            <a:ext cx="6248400" cy="1524000"/>
          </a:xfrm>
        </p:spPr>
        <p:txBody>
          <a:bodyPr/>
          <a:lstStyle/>
          <a:p>
            <a:pPr algn="ctr"/>
            <a:r>
              <a:rPr lang="it-IT" i="1" dirty="0">
                <a:solidFill>
                  <a:srgbClr val="92D050"/>
                </a:solidFill>
              </a:rPr>
              <a:t>Costruire percorsi di corresponsabilità comunitaria</a:t>
            </a:r>
            <a:endParaRPr lang="it-IT" dirty="0"/>
          </a:p>
        </p:txBody>
      </p:sp>
      <p:sp>
        <p:nvSpPr>
          <p:cNvPr id="3" name="Segnaposto contenuto 2"/>
          <p:cNvSpPr>
            <a:spLocks noGrp="1"/>
          </p:cNvSpPr>
          <p:nvPr>
            <p:ph sz="half" idx="1"/>
          </p:nvPr>
        </p:nvSpPr>
        <p:spPr>
          <a:xfrm>
            <a:off x="152400" y="1981200"/>
            <a:ext cx="4267200" cy="5016758"/>
          </a:xfrm>
        </p:spPr>
        <p:txBody>
          <a:bodyPr/>
          <a:lstStyle/>
          <a:p>
            <a:pPr algn="just"/>
            <a:endParaRPr lang="it-IT" dirty="0"/>
          </a:p>
          <a:p>
            <a:pPr algn="just"/>
            <a:r>
              <a:rPr lang="it-IT" dirty="0"/>
              <a:t>Ogni collaboratore pastorale, tanto più chi svolge un servizio educativo nei confronti dei più piccoli, </a:t>
            </a:r>
            <a:r>
              <a:rPr lang="it-IT" dirty="0">
                <a:solidFill>
                  <a:srgbClr val="FF0000"/>
                </a:solidFill>
              </a:rPr>
              <a:t>non può e non deve agire da solo</a:t>
            </a:r>
            <a:r>
              <a:rPr lang="it-IT" dirty="0"/>
              <a:t>, ma </a:t>
            </a:r>
            <a:r>
              <a:rPr lang="it-IT" dirty="0">
                <a:solidFill>
                  <a:srgbClr val="FF0000"/>
                </a:solidFill>
              </a:rPr>
              <a:t>su mandato </a:t>
            </a:r>
            <a:r>
              <a:rPr lang="it-IT" dirty="0"/>
              <a:t>della comunità </a:t>
            </a:r>
            <a:r>
              <a:rPr lang="it-IT" dirty="0">
                <a:solidFill>
                  <a:srgbClr val="FF0000"/>
                </a:solidFill>
              </a:rPr>
              <a:t>e dentro la comunità ecclesiale</a:t>
            </a:r>
            <a:r>
              <a:rPr lang="it-IT" dirty="0"/>
              <a:t>. </a:t>
            </a:r>
          </a:p>
          <a:p>
            <a:pPr algn="just"/>
            <a:endParaRPr lang="it-IT" dirty="0"/>
          </a:p>
          <a:p>
            <a:pPr algn="just"/>
            <a:endParaRPr lang="it-IT" dirty="0"/>
          </a:p>
          <a:p>
            <a:pPr algn="just"/>
            <a:r>
              <a:rPr lang="it-IT" sz="1600" dirty="0"/>
              <a:t>Non è certamente facile costruire percorsi di corresponsabilità a fronte della costante tentazione da una parte di delegare compiti e responsabilità ad altri e dall’altra quella di appropriarsi di spazi che diventano in qualche modo propri ed esclusivi. </a:t>
            </a:r>
          </a:p>
          <a:p>
            <a:pPr algn="l"/>
            <a:endParaRPr lang="it-IT" dirty="0"/>
          </a:p>
        </p:txBody>
      </p:sp>
      <p:pic>
        <p:nvPicPr>
          <p:cNvPr id="7" name="Immagine 6"/>
          <p:cNvPicPr>
            <a:picLocks noChangeAspect="1"/>
          </p:cNvPicPr>
          <p:nvPr/>
        </p:nvPicPr>
        <p:blipFill>
          <a:blip r:embed="rId2"/>
          <a:stretch>
            <a:fillRect/>
          </a:stretch>
        </p:blipFill>
        <p:spPr>
          <a:xfrm>
            <a:off x="6552260" y="132357"/>
            <a:ext cx="2143125" cy="1544044"/>
          </a:xfrm>
          <a:prstGeom prst="rect">
            <a:avLst/>
          </a:prstGeom>
        </p:spPr>
      </p:pic>
      <p:sp>
        <p:nvSpPr>
          <p:cNvPr id="9" name="Rettangolo 8"/>
          <p:cNvSpPr/>
          <p:nvPr/>
        </p:nvSpPr>
        <p:spPr>
          <a:xfrm>
            <a:off x="4800600" y="2286000"/>
            <a:ext cx="4038600" cy="4226798"/>
          </a:xfrm>
          <a:prstGeom prst="rect">
            <a:avLst/>
          </a:prstGeom>
        </p:spPr>
        <p:txBody>
          <a:bodyPr wrap="square">
            <a:spAutoFit/>
          </a:bodyPr>
          <a:lstStyle/>
          <a:p>
            <a:pPr algn="just">
              <a:lnSpc>
                <a:spcPct val="107000"/>
              </a:lnSpc>
              <a:spcAft>
                <a:spcPts val="0"/>
              </a:spcAft>
              <a:tabLst>
                <a:tab pos="2340610" algn="l"/>
              </a:tabLst>
            </a:pPr>
            <a:r>
              <a:rPr lang="it-IT" b="1" dirty="0">
                <a:latin typeface="Times New Roman" panose="02020603050405020304" pitchFamily="18" charset="0"/>
                <a:ea typeface="Calibri" panose="020F0502020204030204" pitchFamily="34" charset="0"/>
                <a:cs typeface="Times New Roman" panose="02020603050405020304" pitchFamily="18" charset="0"/>
              </a:rPr>
              <a:t>Lo sforzo, certamente faticoso, da parte del parroco e comunque di chi la responsabilità di guidare la comunità insieme a tutti i collaboratori pastorali, di costruire insieme le attività parrocchiali partendo dalla loro ideazione fino alla revisione di quanto fatto non solo può essere un valido metodo per superare il rischio di un certo esercizio deformato dell’autorità nella comunità, ma soprattutto un modo decisamente più efficace, perché condiviso, di vigilare, custodire e tutelare i più piccoli. </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46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03504" y="802955"/>
            <a:ext cx="3574747" cy="1454051"/>
          </a:xfrm>
        </p:spPr>
        <p:txBody>
          <a:bodyPr>
            <a:normAutofit/>
          </a:bodyPr>
          <a:lstStyle/>
          <a:p>
            <a:r>
              <a:rPr lang="it-IT" sz="3100" i="1" dirty="0">
                <a:solidFill>
                  <a:srgbClr val="00B050"/>
                </a:solidFill>
              </a:rPr>
              <a:t>Intessere reti (territoriali)</a:t>
            </a:r>
            <a:br>
              <a:rPr lang="it-IT" sz="3100" dirty="0">
                <a:solidFill>
                  <a:srgbClr val="00B050"/>
                </a:solidFill>
              </a:rPr>
            </a:br>
            <a:endParaRPr lang="it-IT" sz="3100" dirty="0">
              <a:solidFill>
                <a:srgbClr val="00B050"/>
              </a:solidFill>
            </a:endParaRPr>
          </a:p>
        </p:txBody>
      </p:sp>
      <p:sp>
        <p:nvSpPr>
          <p:cNvPr id="3" name="Segnaposto testo 2"/>
          <p:cNvSpPr>
            <a:spLocks noGrp="1"/>
          </p:cNvSpPr>
          <p:nvPr>
            <p:ph type="body" idx="1"/>
          </p:nvPr>
        </p:nvSpPr>
        <p:spPr>
          <a:xfrm>
            <a:off x="603504" y="2421682"/>
            <a:ext cx="3574461" cy="3979117"/>
          </a:xfrm>
        </p:spPr>
        <p:txBody>
          <a:bodyPr anchor="t">
            <a:normAutofit lnSpcReduction="10000"/>
          </a:bodyPr>
          <a:lstStyle/>
          <a:p>
            <a:pPr algn="just">
              <a:lnSpc>
                <a:spcPct val="90000"/>
              </a:lnSpc>
              <a:spcAft>
                <a:spcPts val="600"/>
              </a:spcAft>
            </a:pPr>
            <a:r>
              <a:rPr lang="it-IT" sz="1200" dirty="0"/>
              <a:t>Se la parrocchia fa ancora da riferimento, per quanto sempre più limitato, nella comunità territoriale locale, è indubitabile che la complessità e la frammentazione che investe la società anche in Italia esige sempre più di costruire reti di collaborazione pur nel rispetto delle reciproche competenze e peculiarità, tra le diverse istituzioni, enti, associazioni e persone che si prendono cura direttamente o indirettamente dei più piccoli e vulnerabili. </a:t>
            </a:r>
          </a:p>
          <a:p>
            <a:pPr algn="just">
              <a:lnSpc>
                <a:spcPct val="90000"/>
              </a:lnSpc>
              <a:spcAft>
                <a:spcPts val="600"/>
              </a:spcAft>
            </a:pPr>
            <a:endParaRPr lang="it-IT" sz="1200" dirty="0"/>
          </a:p>
          <a:p>
            <a:pPr algn="just">
              <a:lnSpc>
                <a:spcPct val="90000"/>
              </a:lnSpc>
              <a:spcAft>
                <a:spcPts val="600"/>
              </a:spcAft>
            </a:pPr>
            <a:r>
              <a:rPr lang="it-IT" sz="1200" dirty="0"/>
              <a:t>Si tratta certamente di una sfida anche in questo caso non indifferente, ma di grande efficacia perché sulla base dell’interesse comune alla tutela dei più piccoli, permette di condividere la ricchezza della diversità degli approcci, delle competenze e dei mezzi raggiungendo così anche coloro che la parrocchia non può o non riesce a raggiungere in modo efficace</a:t>
            </a:r>
            <a:r>
              <a:rPr lang="it-IT" sz="1200" dirty="0">
                <a:solidFill>
                  <a:schemeClr val="tx2"/>
                </a:solidFill>
              </a:rPr>
              <a:t>.</a:t>
            </a:r>
          </a:p>
          <a:p>
            <a:pPr>
              <a:lnSpc>
                <a:spcPct val="90000"/>
              </a:lnSpc>
              <a:spcAft>
                <a:spcPts val="600"/>
              </a:spcAft>
            </a:pPr>
            <a:endParaRPr lang="it-IT" sz="1100" dirty="0">
              <a:solidFill>
                <a:schemeClr val="tx2"/>
              </a:solidFill>
            </a:endParaRPr>
          </a:p>
        </p:txBody>
      </p:sp>
      <p:grpSp>
        <p:nvGrpSpPr>
          <p:cNvPr id="13" name="Group 1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6714"/>
            <a:ext cx="4780320" cy="6874714"/>
            <a:chOff x="5818240" y="-1"/>
            <a:chExt cx="6373761" cy="6874714"/>
          </a:xfrm>
        </p:grpSpPr>
        <p:sp>
          <p:nvSpPr>
            <p:cNvPr id="14" name="Freeform: Shape 1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magine 3"/>
          <p:cNvPicPr>
            <a:picLocks noChangeAspect="1"/>
          </p:cNvPicPr>
          <p:nvPr/>
        </p:nvPicPr>
        <p:blipFill>
          <a:blip r:embed="rId2"/>
          <a:stretch>
            <a:fillRect/>
          </a:stretch>
        </p:blipFill>
        <p:spPr>
          <a:xfrm>
            <a:off x="5781294" y="2904789"/>
            <a:ext cx="3106674" cy="1971966"/>
          </a:xfrm>
          <a:prstGeom prst="rect">
            <a:avLst/>
          </a:prstGeom>
        </p:spPr>
      </p:pic>
    </p:spTree>
    <p:extLst>
      <p:ext uri="{BB962C8B-B14F-4D97-AF65-F5344CB8AC3E}">
        <p14:creationId xmlns:p14="http://schemas.microsoft.com/office/powerpoint/2010/main" val="231121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03504" y="802955"/>
            <a:ext cx="3574747" cy="1454051"/>
          </a:xfrm>
        </p:spPr>
        <p:txBody>
          <a:bodyPr>
            <a:normAutofit/>
          </a:bodyPr>
          <a:lstStyle/>
          <a:p>
            <a:r>
              <a:rPr lang="it-IT" sz="2900" dirty="0">
                <a:solidFill>
                  <a:srgbClr val="00B050"/>
                </a:solidFill>
              </a:rPr>
              <a:t>Educare alla legalità</a:t>
            </a:r>
            <a:br>
              <a:rPr lang="it-IT" sz="2900" dirty="0">
                <a:solidFill>
                  <a:srgbClr val="00B050"/>
                </a:solidFill>
              </a:rPr>
            </a:br>
            <a:r>
              <a:rPr lang="it-IT" sz="2900" dirty="0">
                <a:solidFill>
                  <a:srgbClr val="00B050"/>
                </a:solidFill>
              </a:rPr>
              <a:t>Vivere la legalità</a:t>
            </a:r>
          </a:p>
        </p:txBody>
      </p:sp>
      <p:sp>
        <p:nvSpPr>
          <p:cNvPr id="3" name="Segnaposto testo 2"/>
          <p:cNvSpPr>
            <a:spLocks noGrp="1"/>
          </p:cNvSpPr>
          <p:nvPr>
            <p:ph type="body" idx="1"/>
          </p:nvPr>
        </p:nvSpPr>
        <p:spPr>
          <a:xfrm>
            <a:off x="603504" y="2421683"/>
            <a:ext cx="3574461" cy="3353476"/>
          </a:xfrm>
        </p:spPr>
        <p:txBody>
          <a:bodyPr anchor="t">
            <a:normAutofit/>
          </a:bodyPr>
          <a:lstStyle/>
          <a:p>
            <a:pPr>
              <a:lnSpc>
                <a:spcPct val="90000"/>
              </a:lnSpc>
              <a:spcAft>
                <a:spcPts val="600"/>
              </a:spcAft>
            </a:pPr>
            <a:r>
              <a:rPr lang="it-IT" sz="1400" dirty="0"/>
              <a:t>I luoghi ecclesiali, anche nel doveroso rispetto delle normative vigenti a tutela dei luoghi e delle persone, offrono un contributo non indifferente all’educazione alla legalità intesa come elaborazione e diffusione di un’autentica cultura dei valori civili, della consapevolezza della reciprocità fra soggetti dotati della stessa dignità; nonché dell’impegno a far sì che valori e condizioni come dignità, libertà, solidarietà, sicurezza, soprattutto per i più piccoli e fragili vanno perseguite, volute e, una volta conquistate, protette.</a:t>
            </a:r>
          </a:p>
          <a:p>
            <a:pPr>
              <a:lnSpc>
                <a:spcPct val="90000"/>
              </a:lnSpc>
              <a:spcAft>
                <a:spcPts val="600"/>
              </a:spcAft>
            </a:pPr>
            <a:endParaRPr lang="it-IT" sz="1400" dirty="0">
              <a:solidFill>
                <a:schemeClr val="tx2"/>
              </a:solidFill>
            </a:endParaRPr>
          </a:p>
        </p:txBody>
      </p:sp>
      <p:grpSp>
        <p:nvGrpSpPr>
          <p:cNvPr id="13" name="Group 1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6714"/>
            <a:ext cx="4780320" cy="6874714"/>
            <a:chOff x="5818240" y="-1"/>
            <a:chExt cx="6373761" cy="6874714"/>
          </a:xfrm>
        </p:grpSpPr>
        <p:sp>
          <p:nvSpPr>
            <p:cNvPr id="14" name="Freeform: Shape 1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magine 3"/>
          <p:cNvPicPr>
            <a:picLocks noChangeAspect="1"/>
          </p:cNvPicPr>
          <p:nvPr/>
        </p:nvPicPr>
        <p:blipFill>
          <a:blip r:embed="rId2"/>
          <a:stretch>
            <a:fillRect/>
          </a:stretch>
        </p:blipFill>
        <p:spPr>
          <a:xfrm>
            <a:off x="5781294" y="3020903"/>
            <a:ext cx="3106674" cy="1739737"/>
          </a:xfrm>
          <a:prstGeom prst="rect">
            <a:avLst/>
          </a:prstGeom>
        </p:spPr>
      </p:pic>
    </p:spTree>
    <p:extLst>
      <p:ext uri="{BB962C8B-B14F-4D97-AF65-F5344CB8AC3E}">
        <p14:creationId xmlns:p14="http://schemas.microsoft.com/office/powerpoint/2010/main" val="2103277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2831068"/>
            <a:ext cx="6686549" cy="830997"/>
          </a:xfrm>
        </p:spPr>
        <p:txBody>
          <a:bodyPr/>
          <a:lstStyle/>
          <a:p>
            <a:r>
              <a:rPr lang="it-IT" sz="5400" b="1" dirty="0">
                <a:solidFill>
                  <a:srgbClr val="4EA020"/>
                </a:solidFill>
              </a:rPr>
              <a:t>Le regole d’oro</a:t>
            </a:r>
          </a:p>
        </p:txBody>
      </p:sp>
    </p:spTree>
    <p:extLst>
      <p:ext uri="{BB962C8B-B14F-4D97-AF65-F5344CB8AC3E}">
        <p14:creationId xmlns:p14="http://schemas.microsoft.com/office/powerpoint/2010/main" val="1258184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2"/>
          <p:cNvSpPr>
            <a:spLocks noGrp="1"/>
          </p:cNvSpPr>
          <p:nvPr>
            <p:ph type="title"/>
          </p:nvPr>
        </p:nvSpPr>
        <p:spPr>
          <a:xfrm>
            <a:off x="1086913" y="804890"/>
            <a:ext cx="7204226" cy="984885"/>
          </a:xfrm>
        </p:spPr>
        <p:txBody>
          <a:bodyPr wrap="square" lIns="0" tIns="0" rIns="0" bIns="0">
            <a:normAutofit/>
          </a:bodyPr>
          <a:lstStyle/>
          <a:p>
            <a:r>
              <a:rPr lang="it-IT"/>
              <a:t>Attenzioni positive ...</a:t>
            </a:r>
          </a:p>
        </p:txBody>
      </p:sp>
      <p:sp>
        <p:nvSpPr>
          <p:cNvPr id="4" name="CasellaDiTesto 3"/>
          <p:cNvSpPr txBox="1"/>
          <p:nvPr/>
        </p:nvSpPr>
        <p:spPr>
          <a:xfrm>
            <a:off x="849312" y="2010879"/>
            <a:ext cx="3719161" cy="3856521"/>
          </a:xfrm>
          <a:prstGeom prst="rect">
            <a:avLst/>
          </a:prstGeom>
        </p:spPr>
        <p:txBody>
          <a:bodyPr wrap="square" lIns="0" tIns="0" rIns="0" bIns="0" rtlCol="0">
            <a:noAutofit/>
          </a:bodyPr>
          <a:lstStyle/>
          <a:p>
            <a:pPr marL="285750" indent="-285750">
              <a:lnSpc>
                <a:spcPct val="90000"/>
              </a:lnSpc>
              <a:spcAft>
                <a:spcPts val="600"/>
              </a:spcAft>
              <a:buFont typeface="Arial" panose="020B0604020202020204" pitchFamily="34" charset="0"/>
              <a:buChar char="•"/>
            </a:pPr>
            <a:r>
              <a:rPr lang="it-IT" sz="1400" b="1" dirty="0"/>
              <a:t>Trattare tutti i minori con rispetto</a:t>
            </a:r>
          </a:p>
          <a:p>
            <a:pPr marL="285750" indent="-285750">
              <a:lnSpc>
                <a:spcPct val="90000"/>
              </a:lnSpc>
              <a:spcAft>
                <a:spcPts val="600"/>
              </a:spcAft>
              <a:buFont typeface="Arial" panose="020B0604020202020204" pitchFamily="34" charset="0"/>
              <a:buChar char="•"/>
            </a:pPr>
            <a:r>
              <a:rPr lang="it-IT" sz="1400" b="1" dirty="0"/>
              <a:t>fornire ai più piccoli modelli positivi di riferimento</a:t>
            </a:r>
          </a:p>
          <a:p>
            <a:pPr marL="285750" indent="-285750">
              <a:lnSpc>
                <a:spcPct val="90000"/>
              </a:lnSpc>
              <a:spcAft>
                <a:spcPts val="600"/>
              </a:spcAft>
              <a:buFont typeface="Arial" panose="020B0604020202020204" pitchFamily="34" charset="0"/>
              <a:buChar char="•"/>
            </a:pPr>
            <a:r>
              <a:rPr lang="it-IT" sz="1400" b="1" dirty="0"/>
              <a:t>essere sempre visibili agli altri operatori pastorali e ad altri adulti</a:t>
            </a:r>
          </a:p>
          <a:p>
            <a:pPr marL="285750" indent="-285750">
              <a:lnSpc>
                <a:spcPct val="90000"/>
              </a:lnSpc>
              <a:spcAft>
                <a:spcPts val="600"/>
              </a:spcAft>
              <a:buFont typeface="Arial" panose="020B0604020202020204" pitchFamily="34" charset="0"/>
              <a:buChar char="•"/>
            </a:pPr>
            <a:r>
              <a:rPr lang="it-IT" sz="1400" b="1" dirty="0"/>
              <a:t>segnalare al responsabile comportamenti pericolosi e abusivi</a:t>
            </a:r>
          </a:p>
          <a:p>
            <a:pPr marL="285750" indent="-285750">
              <a:lnSpc>
                <a:spcPct val="90000"/>
              </a:lnSpc>
              <a:spcAft>
                <a:spcPts val="600"/>
              </a:spcAft>
              <a:buFont typeface="Arial" panose="020B0604020202020204" pitchFamily="34" charset="0"/>
              <a:buChar char="•"/>
            </a:pPr>
            <a:r>
              <a:rPr lang="it-IT" sz="1400" b="1" dirty="0"/>
              <a:t>sviluppare una cultura in cui i minori possano parlare apertamente, porre domande ed esprimere eventuali preoccupazioni</a:t>
            </a:r>
          </a:p>
          <a:p>
            <a:pPr marL="285750" indent="-285750">
              <a:lnSpc>
                <a:spcPct val="90000"/>
              </a:lnSpc>
              <a:spcAft>
                <a:spcPts val="600"/>
              </a:spcAft>
              <a:buFont typeface="Arial" panose="020B0604020202020204" pitchFamily="34" charset="0"/>
              <a:buChar char="•"/>
            </a:pPr>
            <a:r>
              <a:rPr lang="it-IT" sz="1400" b="1" dirty="0"/>
              <a:t>rispettare la sfera di riservatezza e intimità del minore</a:t>
            </a:r>
          </a:p>
          <a:p>
            <a:pPr marL="285750" indent="-285750">
              <a:lnSpc>
                <a:spcPct val="90000"/>
              </a:lnSpc>
              <a:spcAft>
                <a:spcPts val="600"/>
              </a:spcAft>
              <a:buFont typeface="Arial" panose="020B0604020202020204" pitchFamily="34" charset="0"/>
              <a:buChar char="•"/>
            </a:pPr>
            <a:r>
              <a:rPr lang="it-IT" sz="1400" b="1" dirty="0"/>
              <a:t>informare le famiglie delle attività proposte e delle relative modalità organizzative ottenendone le opportune autorizzazioni.</a:t>
            </a:r>
          </a:p>
        </p:txBody>
      </p:sp>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8271" r="35220" b="-3"/>
          <a:stretch/>
        </p:blipFill>
        <p:spPr>
          <a:xfrm>
            <a:off x="4810125" y="2017713"/>
            <a:ext cx="3484563" cy="3468687"/>
          </a:xfrm>
          <a:prstGeom prst="rect">
            <a:avLst/>
          </a:prstGeom>
          <a:noFill/>
        </p:spPr>
      </p:pic>
    </p:spTree>
    <p:extLst>
      <p:ext uri="{BB962C8B-B14F-4D97-AF65-F5344CB8AC3E}">
        <p14:creationId xmlns:p14="http://schemas.microsoft.com/office/powerpoint/2010/main" val="166174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82342"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descr="Immagine che contiene testo, schermata, software, Software multimediale&#10;&#10;Descrizione generata automaticamente">
            <a:extLst>
              <a:ext uri="{FF2B5EF4-FFF2-40B4-BE49-F238E27FC236}">
                <a16:creationId xmlns:a16="http://schemas.microsoft.com/office/drawing/2014/main" id="{E08D8685-47AA-4E11-898E-0AFF7BFF4413}"/>
              </a:ext>
            </a:extLst>
          </p:cNvPr>
          <p:cNvPicPr>
            <a:picLocks noChangeAspect="1"/>
          </p:cNvPicPr>
          <p:nvPr/>
        </p:nvPicPr>
        <p:blipFill rotWithShape="1">
          <a:blip r:embed="rId3"/>
          <a:srcRect l="41379" t="36420" r="13793" b="9258"/>
          <a:stretch/>
        </p:blipFill>
        <p:spPr>
          <a:xfrm>
            <a:off x="501926" y="1170428"/>
            <a:ext cx="4666421" cy="4523766"/>
          </a:xfrm>
          <a:prstGeom prst="rect">
            <a:avLst/>
          </a:prstGeom>
        </p:spPr>
      </p:pic>
      <p:cxnSp>
        <p:nvCxnSpPr>
          <p:cNvPr id="42" name="Straight Connector 41">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49542"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Rettangolo 2"/>
          <p:cNvSpPr/>
          <p:nvPr/>
        </p:nvSpPr>
        <p:spPr>
          <a:xfrm>
            <a:off x="6115050" y="2543364"/>
            <a:ext cx="2575635" cy="359901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a:lnSpc>
                <a:spcPct val="90000"/>
              </a:lnSpc>
              <a:spcAft>
                <a:spcPts val="600"/>
              </a:spcAft>
            </a:pPr>
            <a:r>
              <a:rPr lang="en-US" sz="2000" b="1" i="1" dirty="0">
                <a:solidFill>
                  <a:schemeClr val="tx1"/>
                </a:solidFill>
              </a:rPr>
              <a:t>Le </a:t>
            </a:r>
            <a:r>
              <a:rPr lang="en-US" sz="2000" b="1" i="1" dirty="0" err="1">
                <a:solidFill>
                  <a:schemeClr val="tx1"/>
                </a:solidFill>
              </a:rPr>
              <a:t>buone</a:t>
            </a:r>
            <a:r>
              <a:rPr lang="en-US" sz="2000" b="1" i="1" dirty="0">
                <a:solidFill>
                  <a:schemeClr val="tx1"/>
                </a:solidFill>
              </a:rPr>
              <a:t> </a:t>
            </a:r>
            <a:r>
              <a:rPr lang="en-US" sz="2000" b="1" i="1" dirty="0" err="1">
                <a:solidFill>
                  <a:schemeClr val="tx1"/>
                </a:solidFill>
              </a:rPr>
              <a:t>prassi</a:t>
            </a:r>
            <a:r>
              <a:rPr lang="en-US" sz="2000" b="1" i="1" dirty="0">
                <a:solidFill>
                  <a:schemeClr val="tx1"/>
                </a:solidFill>
              </a:rPr>
              <a:t> in </a:t>
            </a:r>
            <a:r>
              <a:rPr lang="en-US" sz="2000" b="1" i="1" dirty="0" err="1">
                <a:solidFill>
                  <a:schemeClr val="tx1"/>
                </a:solidFill>
              </a:rPr>
              <a:t>parrocchia</a:t>
            </a:r>
            <a:endParaRPr lang="en-US" sz="2000" b="1" i="1" dirty="0">
              <a:solidFill>
                <a:schemeClr val="tx1"/>
              </a:solidFill>
            </a:endParaRPr>
          </a:p>
          <a:p>
            <a:pPr>
              <a:lnSpc>
                <a:spcPct val="90000"/>
              </a:lnSpc>
              <a:spcAft>
                <a:spcPts val="600"/>
              </a:spcAft>
            </a:pPr>
            <a:endParaRPr lang="en-US" sz="2000" b="1" i="1" dirty="0">
              <a:solidFill>
                <a:schemeClr val="tx1"/>
              </a:solidFill>
            </a:endParaRPr>
          </a:p>
          <a:p>
            <a:pPr>
              <a:lnSpc>
                <a:spcPct val="90000"/>
              </a:lnSpc>
              <a:spcAft>
                <a:spcPts val="600"/>
              </a:spcAft>
            </a:pPr>
            <a:r>
              <a:rPr lang="en-US" sz="2000" b="1" i="1" dirty="0">
                <a:solidFill>
                  <a:schemeClr val="tx1"/>
                </a:solidFill>
              </a:rPr>
              <a:t>Un «</a:t>
            </a:r>
            <a:r>
              <a:rPr lang="en-US" sz="2000" b="1" i="1" dirty="0" err="1">
                <a:solidFill>
                  <a:schemeClr val="tx1"/>
                </a:solidFill>
              </a:rPr>
              <a:t>cammino</a:t>
            </a:r>
            <a:r>
              <a:rPr lang="en-US" sz="2000" b="1" i="1" dirty="0">
                <a:solidFill>
                  <a:schemeClr val="tx1"/>
                </a:solidFill>
              </a:rPr>
              <a:t>» di </a:t>
            </a:r>
            <a:r>
              <a:rPr lang="en-US" sz="2000" b="1" i="1" dirty="0" err="1">
                <a:solidFill>
                  <a:schemeClr val="tx1"/>
                </a:solidFill>
              </a:rPr>
              <a:t>cura</a:t>
            </a:r>
            <a:r>
              <a:rPr lang="en-US" sz="2000" b="1" i="1" dirty="0">
                <a:solidFill>
                  <a:schemeClr val="tx1"/>
                </a:solidFill>
              </a:rPr>
              <a:t> </a:t>
            </a:r>
            <a:r>
              <a:rPr lang="en-US" sz="2000" b="1" i="1" dirty="0" err="1">
                <a:solidFill>
                  <a:schemeClr val="tx1"/>
                </a:solidFill>
              </a:rPr>
              <a:t>delle</a:t>
            </a:r>
            <a:r>
              <a:rPr lang="en-US" sz="2000" b="1" i="1" dirty="0">
                <a:solidFill>
                  <a:schemeClr val="tx1"/>
                </a:solidFill>
              </a:rPr>
              <a:t> </a:t>
            </a:r>
            <a:r>
              <a:rPr lang="en-US" sz="2000" b="1" i="1" dirty="0" err="1">
                <a:solidFill>
                  <a:schemeClr val="tx1"/>
                </a:solidFill>
              </a:rPr>
              <a:t>relazioni</a:t>
            </a:r>
            <a:endParaRPr lang="en-US" sz="2000" b="1" i="1" dirty="0">
              <a:solidFill>
                <a:schemeClr val="tx1"/>
              </a:solidFill>
            </a:endParaRPr>
          </a:p>
          <a:p>
            <a:pPr>
              <a:lnSpc>
                <a:spcPct val="90000"/>
              </a:lnSpc>
              <a:spcAft>
                <a:spcPts val="600"/>
              </a:spcAft>
            </a:pPr>
            <a:endParaRPr lang="en-US" sz="2000" b="1" i="1" dirty="0">
              <a:solidFill>
                <a:schemeClr val="tx1"/>
              </a:solidFill>
            </a:endParaRPr>
          </a:p>
          <a:p>
            <a:pPr>
              <a:lnSpc>
                <a:spcPct val="90000"/>
              </a:lnSpc>
              <a:spcAft>
                <a:spcPts val="600"/>
              </a:spcAft>
            </a:pPr>
            <a:endParaRPr lang="en-US" sz="2000" b="1" i="1" dirty="0">
              <a:solidFill>
                <a:schemeClr val="tx1"/>
              </a:solidFill>
            </a:endParaRPr>
          </a:p>
          <a:p>
            <a:pPr>
              <a:lnSpc>
                <a:spcPct val="90000"/>
              </a:lnSpc>
              <a:spcAft>
                <a:spcPts val="600"/>
              </a:spcAft>
            </a:pPr>
            <a:r>
              <a:rPr lang="en-US" sz="2000" b="1" i="1" dirty="0" err="1">
                <a:solidFill>
                  <a:schemeClr val="tx1"/>
                </a:solidFill>
              </a:rPr>
              <a:t>Educare</a:t>
            </a:r>
            <a:r>
              <a:rPr lang="en-US" sz="2000" b="1" i="1" dirty="0">
                <a:solidFill>
                  <a:schemeClr val="tx1"/>
                </a:solidFill>
              </a:rPr>
              <a:t> alle </a:t>
            </a:r>
            <a:r>
              <a:rPr lang="en-US" sz="2000" b="1" i="1" dirty="0" err="1">
                <a:solidFill>
                  <a:schemeClr val="tx1"/>
                </a:solidFill>
              </a:rPr>
              <a:t>relazioni</a:t>
            </a:r>
            <a:r>
              <a:rPr lang="en-US" sz="2000" b="1" i="1" dirty="0">
                <a:solidFill>
                  <a:schemeClr val="tx1"/>
                </a:solidFill>
              </a:rPr>
              <a:t> </a:t>
            </a:r>
            <a:r>
              <a:rPr lang="en-US" sz="2000" b="1" i="1" dirty="0" err="1">
                <a:solidFill>
                  <a:schemeClr val="tx1"/>
                </a:solidFill>
              </a:rPr>
              <a:t>buone</a:t>
            </a:r>
            <a:r>
              <a:rPr lang="en-US" sz="2000" b="1" i="1" dirty="0">
                <a:solidFill>
                  <a:schemeClr val="tx1"/>
                </a:solidFill>
              </a:rPr>
              <a:t> </a:t>
            </a:r>
          </a:p>
        </p:txBody>
      </p:sp>
    </p:spTree>
    <p:extLst>
      <p:ext uri="{BB962C8B-B14F-4D97-AF65-F5344CB8AC3E}">
        <p14:creationId xmlns:p14="http://schemas.microsoft.com/office/powerpoint/2010/main" val="1160565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title"/>
          </p:nvPr>
        </p:nvSpPr>
        <p:spPr>
          <a:xfrm>
            <a:off x="1086913" y="804890"/>
            <a:ext cx="7204226" cy="984885"/>
          </a:xfrm>
        </p:spPr>
        <p:txBody>
          <a:bodyPr wrap="square" lIns="0" tIns="0" rIns="0" bIns="0">
            <a:normAutofit/>
          </a:bodyPr>
          <a:lstStyle/>
          <a:p>
            <a:r>
              <a:rPr lang="it-IT" sz="3000"/>
              <a:t>Comportamenti che non possono </a:t>
            </a:r>
          </a:p>
          <a:p>
            <a:r>
              <a:rPr lang="it-IT" sz="3000"/>
              <a:t>mai essere accettati</a:t>
            </a:r>
          </a:p>
        </p:txBody>
      </p:sp>
      <p:sp>
        <p:nvSpPr>
          <p:cNvPr id="4" name="CasellaDiTesto 3"/>
          <p:cNvSpPr txBox="1"/>
          <p:nvPr/>
        </p:nvSpPr>
        <p:spPr>
          <a:xfrm>
            <a:off x="1085498" y="2010879"/>
            <a:ext cx="3482975" cy="4042231"/>
          </a:xfrm>
          <a:prstGeom prst="rect">
            <a:avLst/>
          </a:prstGeom>
        </p:spPr>
        <p:txBody>
          <a:bodyPr wrap="square" lIns="0" tIns="0" rIns="0" bIns="0" rtlCol="0">
            <a:normAutofit fontScale="85000" lnSpcReduction="20000"/>
          </a:bodyPr>
          <a:lstStyle/>
          <a:p>
            <a:pPr marL="214313" indent="-214313" fontAlgn="base">
              <a:lnSpc>
                <a:spcPct val="90000"/>
              </a:lnSpc>
              <a:spcAft>
                <a:spcPts val="600"/>
              </a:spcAft>
              <a:buFont typeface="Arial" panose="020B0604020202020204" pitchFamily="34" charset="0"/>
              <a:buChar char="•"/>
            </a:pPr>
            <a:endParaRPr lang="it-IT" sz="700" dirty="0"/>
          </a:p>
          <a:p>
            <a:pPr marL="214313" indent="-214313" fontAlgn="base">
              <a:lnSpc>
                <a:spcPct val="90000"/>
              </a:lnSpc>
              <a:spcAft>
                <a:spcPts val="600"/>
              </a:spcAft>
              <a:buFont typeface="Arial" panose="020B0604020202020204" pitchFamily="34" charset="0"/>
              <a:buChar char="•"/>
            </a:pPr>
            <a:r>
              <a:rPr lang="it-IT" sz="1400" b="1" dirty="0"/>
              <a:t>Infliggere castighi fisici o ricatti</a:t>
            </a:r>
          </a:p>
          <a:p>
            <a:pPr fontAlgn="base">
              <a:lnSpc>
                <a:spcPct val="90000"/>
              </a:lnSpc>
              <a:spcAft>
                <a:spcPts val="600"/>
              </a:spcAft>
            </a:pPr>
            <a:endParaRPr lang="it-IT" sz="1400" b="1" dirty="0"/>
          </a:p>
          <a:p>
            <a:pPr marL="285750" indent="-285750" fontAlgn="base">
              <a:lnSpc>
                <a:spcPct val="90000"/>
              </a:lnSpc>
              <a:spcAft>
                <a:spcPts val="600"/>
              </a:spcAft>
              <a:buFont typeface="Arial" panose="020B0604020202020204" pitchFamily="34" charset="0"/>
              <a:buChar char="•"/>
            </a:pPr>
            <a:r>
              <a:rPr lang="it-IT" sz="1400" b="1" dirty="0"/>
              <a:t> Discriminare o sviluppare un rapporto esclusivo con uno o più minori</a:t>
            </a:r>
          </a:p>
          <a:p>
            <a:pPr marL="214313" indent="-214313" fontAlgn="base">
              <a:lnSpc>
                <a:spcPct val="90000"/>
              </a:lnSpc>
              <a:spcAft>
                <a:spcPts val="600"/>
              </a:spcAft>
              <a:buFont typeface="Arial" panose="020B0604020202020204" pitchFamily="34" charset="0"/>
              <a:buChar char="•"/>
            </a:pPr>
            <a:endParaRPr lang="it-IT" sz="1400" b="1" dirty="0"/>
          </a:p>
          <a:p>
            <a:pPr marL="214313" indent="-214313" fontAlgn="base">
              <a:lnSpc>
                <a:spcPct val="90000"/>
              </a:lnSpc>
              <a:spcAft>
                <a:spcPts val="600"/>
              </a:spcAft>
              <a:buFont typeface="Arial" panose="020B0604020202020204" pitchFamily="34" charset="0"/>
              <a:buChar char="•"/>
            </a:pPr>
            <a:r>
              <a:rPr lang="it-IT" sz="1400" b="1" dirty="0"/>
              <a:t>Parlare o comportarsi con un minore in modo offensivo o sessualmente provocatorio, anche solo per scherzo</a:t>
            </a:r>
          </a:p>
          <a:p>
            <a:pPr fontAlgn="base">
              <a:lnSpc>
                <a:spcPct val="90000"/>
              </a:lnSpc>
              <a:spcAft>
                <a:spcPts val="600"/>
              </a:spcAft>
            </a:pPr>
            <a:endParaRPr lang="it-IT" sz="1400" b="1" dirty="0"/>
          </a:p>
          <a:p>
            <a:pPr marL="214313" indent="-214313" fontAlgn="base">
              <a:lnSpc>
                <a:spcPct val="90000"/>
              </a:lnSpc>
              <a:spcAft>
                <a:spcPts val="600"/>
              </a:spcAft>
              <a:buFont typeface="Arial" panose="020B0604020202020204" pitchFamily="34" charset="0"/>
              <a:buChar char="•"/>
            </a:pPr>
            <a:r>
              <a:rPr lang="it-IT" sz="1400" b="1" dirty="0"/>
              <a:t>Provvedere a gesti di cura (lavarsi, vestirsi) che un minore potrebbe benissimo fare da solo</a:t>
            </a:r>
          </a:p>
          <a:p>
            <a:pPr marL="214313" indent="-214313" fontAlgn="base">
              <a:lnSpc>
                <a:spcPct val="90000"/>
              </a:lnSpc>
              <a:spcAft>
                <a:spcPts val="600"/>
              </a:spcAft>
              <a:buFont typeface="Arial" panose="020B0604020202020204" pitchFamily="34" charset="0"/>
              <a:buChar char="•"/>
            </a:pPr>
            <a:endParaRPr lang="it-IT" sz="1400" b="1" dirty="0"/>
          </a:p>
          <a:p>
            <a:pPr marL="214313" indent="-214313" fontAlgn="base">
              <a:lnSpc>
                <a:spcPct val="90000"/>
              </a:lnSpc>
              <a:spcAft>
                <a:spcPts val="600"/>
              </a:spcAft>
              <a:buFont typeface="Arial" panose="020B0604020202020204" pitchFamily="34" charset="0"/>
              <a:buChar char="•"/>
            </a:pPr>
            <a:r>
              <a:rPr lang="it-IT" sz="1400" b="1" dirty="0"/>
              <a:t>Chiedere a un minore di mantenere un segreto</a:t>
            </a:r>
          </a:p>
          <a:p>
            <a:pPr marL="214313" indent="-214313" fontAlgn="base">
              <a:lnSpc>
                <a:spcPct val="90000"/>
              </a:lnSpc>
              <a:spcAft>
                <a:spcPts val="600"/>
              </a:spcAft>
              <a:buFont typeface="Arial" panose="020B0604020202020204" pitchFamily="34" charset="0"/>
              <a:buChar char="•"/>
            </a:pPr>
            <a:endParaRPr lang="it-IT" sz="1400" b="1" dirty="0"/>
          </a:p>
          <a:p>
            <a:pPr marL="214313" indent="-214313" fontAlgn="base">
              <a:lnSpc>
                <a:spcPct val="90000"/>
              </a:lnSpc>
              <a:spcAft>
                <a:spcPts val="600"/>
              </a:spcAft>
              <a:buFont typeface="Arial" panose="020B0604020202020204" pitchFamily="34" charset="0"/>
              <a:buChar char="•"/>
            </a:pPr>
            <a:r>
              <a:rPr lang="it-IT" sz="1400" b="1" dirty="0"/>
              <a:t>Fare regali a un minore privilegiandolo al resto del gruppo</a:t>
            </a:r>
          </a:p>
          <a:p>
            <a:pPr marL="214313" indent="-214313" fontAlgn="base">
              <a:lnSpc>
                <a:spcPct val="90000"/>
              </a:lnSpc>
              <a:spcAft>
                <a:spcPts val="600"/>
              </a:spcAft>
              <a:buFont typeface="Arial" panose="020B0604020202020204" pitchFamily="34" charset="0"/>
              <a:buChar char="•"/>
            </a:pPr>
            <a:endParaRPr lang="it-IT" sz="1400" b="1" dirty="0"/>
          </a:p>
          <a:p>
            <a:pPr marL="214313" indent="-214313" fontAlgn="base">
              <a:lnSpc>
                <a:spcPct val="90000"/>
              </a:lnSpc>
              <a:spcAft>
                <a:spcPts val="600"/>
              </a:spcAft>
              <a:buFont typeface="Arial" panose="020B0604020202020204" pitchFamily="34" charset="0"/>
              <a:buChar char="•"/>
            </a:pPr>
            <a:r>
              <a:rPr lang="it-IT" sz="1400" b="1" dirty="0"/>
              <a:t>Intraprendere relazioni sentimentali con minori</a:t>
            </a:r>
          </a:p>
          <a:p>
            <a:pPr marL="214313" indent="-214313" fontAlgn="base">
              <a:lnSpc>
                <a:spcPct val="90000"/>
              </a:lnSpc>
              <a:spcAft>
                <a:spcPts val="600"/>
              </a:spcAft>
              <a:buFont typeface="Arial" panose="020B0604020202020204" pitchFamily="34" charset="0"/>
              <a:buChar char="•"/>
            </a:pPr>
            <a:endParaRPr lang="it-IT" sz="1400" b="1" dirty="0"/>
          </a:p>
          <a:p>
            <a:pPr marL="214313" indent="-214313" fontAlgn="base">
              <a:lnSpc>
                <a:spcPct val="90000"/>
              </a:lnSpc>
              <a:spcAft>
                <a:spcPts val="600"/>
              </a:spcAft>
              <a:buFont typeface="Arial" panose="020B0604020202020204" pitchFamily="34" charset="0"/>
              <a:buChar char="•"/>
            </a:pPr>
            <a:r>
              <a:rPr lang="it-IT" sz="1400" b="1" dirty="0"/>
              <a:t>Fotografare o videofilmare un minore, diffondere immagini di minori, chattare con minori.</a:t>
            </a:r>
          </a:p>
        </p:txBody>
      </p:sp>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20159" r="13206" b="2"/>
          <a:stretch/>
        </p:blipFill>
        <p:spPr>
          <a:xfrm>
            <a:off x="4810125" y="2017713"/>
            <a:ext cx="3484563" cy="3468687"/>
          </a:xfrm>
          <a:prstGeom prst="rect">
            <a:avLst/>
          </a:prstGeom>
          <a:noFill/>
        </p:spPr>
      </p:pic>
    </p:spTree>
    <p:extLst>
      <p:ext uri="{BB962C8B-B14F-4D97-AF65-F5344CB8AC3E}">
        <p14:creationId xmlns:p14="http://schemas.microsoft.com/office/powerpoint/2010/main" val="25103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solidFill>
                  <a:srgbClr val="FF0000"/>
                </a:solidFill>
              </a:rPr>
              <a:t>Le persone</a:t>
            </a:r>
          </a:p>
        </p:txBody>
      </p:sp>
    </p:spTree>
    <p:extLst>
      <p:ext uri="{BB962C8B-B14F-4D97-AF65-F5344CB8AC3E}">
        <p14:creationId xmlns:p14="http://schemas.microsoft.com/office/powerpoint/2010/main" val="2300762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041209" y="4945142"/>
            <a:ext cx="7442580" cy="1754326"/>
          </a:xfrm>
          <a:prstGeom prst="rect">
            <a:avLst/>
          </a:prstGeom>
          <a:noFill/>
        </p:spPr>
        <p:txBody>
          <a:bodyPr wrap="square" rtlCol="0">
            <a:spAutoFit/>
          </a:bodyPr>
          <a:lstStyle/>
          <a:p>
            <a:pPr algn="just"/>
            <a:r>
              <a:rPr lang="it-IT" dirty="0"/>
              <a:t>Nel caso in cui </a:t>
            </a:r>
            <a:r>
              <a:rPr lang="it-IT" b="1" dirty="0">
                <a:solidFill>
                  <a:srgbClr val="FF0000"/>
                </a:solidFill>
              </a:rPr>
              <a:t>il</a:t>
            </a:r>
            <a:r>
              <a:rPr lang="it-IT" dirty="0">
                <a:solidFill>
                  <a:srgbClr val="FF0000"/>
                </a:solidFill>
              </a:rPr>
              <a:t> </a:t>
            </a:r>
            <a:r>
              <a:rPr lang="it-IT" b="1" dirty="0">
                <a:solidFill>
                  <a:srgbClr val="FF0000"/>
                </a:solidFill>
              </a:rPr>
              <a:t>parroco</a:t>
            </a:r>
            <a:r>
              <a:rPr lang="it-IT" dirty="0">
                <a:solidFill>
                  <a:srgbClr val="FF0000"/>
                </a:solidFill>
              </a:rPr>
              <a:t> </a:t>
            </a:r>
            <a:r>
              <a:rPr lang="it-IT" dirty="0"/>
              <a:t>non dovesse occuparsi in prima persona della direzione e conduzione di attività con minori, egli ne </a:t>
            </a:r>
            <a:r>
              <a:rPr lang="it-IT" b="1" dirty="0">
                <a:solidFill>
                  <a:srgbClr val="FF0000"/>
                </a:solidFill>
              </a:rPr>
              <a:t>resta sempre e comunque il primo e ultimo referente</a:t>
            </a:r>
            <a:r>
              <a:rPr lang="it-IT" dirty="0"/>
              <a:t>. Pertanto, la consapevolezza sulle buone prassi a tutela del minore che gli viene richiesta, appare ancor più necessaria per stabilire il livello di qualità che egli deve richiedere ai collaboratori cui intende demandare le attività con minori.</a:t>
            </a:r>
          </a:p>
        </p:txBody>
      </p:sp>
      <p:sp>
        <p:nvSpPr>
          <p:cNvPr id="2" name="Rettangolo 1"/>
          <p:cNvSpPr/>
          <p:nvPr/>
        </p:nvSpPr>
        <p:spPr>
          <a:xfrm>
            <a:off x="1041209" y="825282"/>
            <a:ext cx="7340789" cy="1754326"/>
          </a:xfrm>
          <a:prstGeom prst="rect">
            <a:avLst/>
          </a:prstGeom>
        </p:spPr>
        <p:txBody>
          <a:bodyPr wrap="square">
            <a:spAutoFit/>
          </a:bodyPr>
          <a:lstStyle/>
          <a:p>
            <a:pPr algn="just"/>
            <a:r>
              <a:rPr lang="it-IT" dirty="0"/>
              <a:t>Sacerdoti e consacrati sono chiamati in prima persona a lasciar trasparire uno stile che abbia profondo spessore di credibilità. Ciò comporta la capacità di vivere una vita interiore profonda, nonché la libertà di entrare in contatto con l’altrui intimità nel ministero della confessione e dell’accompagnamento spirituale, così come nella relazione, con delicatezza e discrezione, senza esercitare manipolazioni e intrusioni indebite.</a:t>
            </a:r>
          </a:p>
        </p:txBody>
      </p:sp>
      <p:sp>
        <p:nvSpPr>
          <p:cNvPr id="6" name="Titolo 1"/>
          <p:cNvSpPr txBox="1">
            <a:spLocks/>
          </p:cNvSpPr>
          <p:nvPr/>
        </p:nvSpPr>
        <p:spPr>
          <a:xfrm>
            <a:off x="914400" y="228600"/>
            <a:ext cx="8077200" cy="461665"/>
          </a:xfrm>
          <a:prstGeom prst="rect">
            <a:avLst/>
          </a:prstGeom>
        </p:spPr>
        <p:txBody>
          <a:bodyPr wrap="square" lIns="0" tIns="0" rIns="0" bIns="0" anchor="b">
            <a:spAutoFit/>
          </a:bodyPr>
          <a:lstStyle>
            <a:lvl1pPr algn="l">
              <a:defRPr sz="3000" b="0" i="0" cap="none">
                <a:solidFill>
                  <a:srgbClr val="C00000"/>
                </a:solidFill>
                <a:latin typeface="Verdana"/>
                <a:ea typeface="+mj-ea"/>
                <a:cs typeface="Verdana"/>
              </a:defRPr>
            </a:lvl1pPr>
          </a:lstStyle>
          <a:p>
            <a:r>
              <a:rPr lang="it-IT" b="1" i="1" kern="0" dirty="0">
                <a:solidFill>
                  <a:srgbClr val="00B050"/>
                </a:solidFill>
              </a:rPr>
              <a:t>Sacerdoti, religiosi/e, consacrati/e</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714625"/>
            <a:ext cx="4876800" cy="1933575"/>
          </a:xfrm>
          <a:prstGeom prst="rect">
            <a:avLst/>
          </a:prstGeom>
        </p:spPr>
      </p:pic>
    </p:spTree>
    <p:extLst>
      <p:ext uri="{BB962C8B-B14F-4D97-AF65-F5344CB8AC3E}">
        <p14:creationId xmlns:p14="http://schemas.microsoft.com/office/powerpoint/2010/main" val="397101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524000" y="505339"/>
            <a:ext cx="4761503" cy="491273"/>
          </a:xfrm>
        </p:spPr>
        <p:txBody>
          <a:bodyPr>
            <a:noAutofit/>
          </a:bodyPr>
          <a:lstStyle/>
          <a:p>
            <a:pPr algn="r"/>
            <a:r>
              <a:rPr lang="it-IT" sz="3600" dirty="0">
                <a:solidFill>
                  <a:srgbClr val="4EA020"/>
                </a:solidFill>
              </a:rPr>
              <a:t>Animatori liturgici</a:t>
            </a:r>
          </a:p>
        </p:txBody>
      </p:sp>
      <p:sp>
        <p:nvSpPr>
          <p:cNvPr id="4" name="CasellaDiTesto 3"/>
          <p:cNvSpPr txBox="1"/>
          <p:nvPr/>
        </p:nvSpPr>
        <p:spPr>
          <a:xfrm>
            <a:off x="1219200" y="1295400"/>
            <a:ext cx="7411812" cy="1631216"/>
          </a:xfrm>
          <a:prstGeom prst="rect">
            <a:avLst/>
          </a:prstGeom>
          <a:noFill/>
        </p:spPr>
        <p:txBody>
          <a:bodyPr wrap="square" rtlCol="0">
            <a:spAutoFit/>
          </a:bodyPr>
          <a:lstStyle/>
          <a:p>
            <a:pPr algn="just"/>
            <a:r>
              <a:rPr lang="it-IT" sz="2000" b="1" dirty="0">
                <a:solidFill>
                  <a:srgbClr val="FF0000"/>
                </a:solidFill>
              </a:rPr>
              <a:t>Non basta una buona preparazione liturgica o musicale</a:t>
            </a:r>
            <a:r>
              <a:rPr lang="it-IT" sz="2000" dirty="0"/>
              <a:t>, o un alto senso del decoro delle celebrazioni: accanto alla necessaria competenza gli animatori e i volontari adulti che si occupano di liturgia devono aver ben presente l’alta responsabilità, anche in termini educativi, che comporta il loro prezioso servizio.</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45775"/>
            <a:ext cx="3505200" cy="2628900"/>
          </a:xfrm>
          <a:prstGeom prst="rect">
            <a:avLst/>
          </a:prstGeom>
        </p:spPr>
      </p:pic>
      <p:sp>
        <p:nvSpPr>
          <p:cNvPr id="5" name="Rettangolo 4"/>
          <p:cNvSpPr/>
          <p:nvPr/>
        </p:nvSpPr>
        <p:spPr>
          <a:xfrm>
            <a:off x="5029200" y="3943350"/>
            <a:ext cx="3657600" cy="2031325"/>
          </a:xfrm>
          <a:prstGeom prst="rect">
            <a:avLst/>
          </a:prstGeom>
        </p:spPr>
        <p:txBody>
          <a:bodyPr wrap="square">
            <a:spAutoFit/>
          </a:bodyPr>
          <a:lstStyle/>
          <a:p>
            <a:r>
              <a:rPr lang="it-IT" dirty="0"/>
              <a:t>Sarebbe un errore grave pensare che coloro che si prestano all’ambito liturgico non possano o non debbano essere formati alle tematiche della tutela dei minori, perché ritenute non necessarie o “non consone” alla dignità della liturgia. </a:t>
            </a:r>
          </a:p>
        </p:txBody>
      </p:sp>
    </p:spTree>
    <p:extLst>
      <p:ext uri="{BB962C8B-B14F-4D97-AF65-F5344CB8AC3E}">
        <p14:creationId xmlns:p14="http://schemas.microsoft.com/office/powerpoint/2010/main" val="3905462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267200" y="5677244"/>
            <a:ext cx="4370293" cy="491273"/>
          </a:xfrm>
        </p:spPr>
        <p:txBody>
          <a:bodyPr>
            <a:normAutofit fontScale="92500" lnSpcReduction="10000"/>
          </a:bodyPr>
          <a:lstStyle/>
          <a:p>
            <a:pPr algn="r"/>
            <a:r>
              <a:rPr lang="it-IT" sz="3600" dirty="0">
                <a:solidFill>
                  <a:srgbClr val="4EA020"/>
                </a:solidFill>
              </a:rPr>
              <a:t>Catechisti</a:t>
            </a:r>
          </a:p>
        </p:txBody>
      </p:sp>
      <p:sp>
        <p:nvSpPr>
          <p:cNvPr id="4" name="CasellaDiTesto 3"/>
          <p:cNvSpPr txBox="1"/>
          <p:nvPr/>
        </p:nvSpPr>
        <p:spPr>
          <a:xfrm>
            <a:off x="1306224" y="658795"/>
            <a:ext cx="7423682" cy="1200329"/>
          </a:xfrm>
          <a:prstGeom prst="rect">
            <a:avLst/>
          </a:prstGeom>
          <a:noFill/>
        </p:spPr>
        <p:txBody>
          <a:bodyPr wrap="square" rtlCol="0">
            <a:spAutoFit/>
          </a:bodyPr>
          <a:lstStyle/>
          <a:p>
            <a:pPr lvl="0" algn="just" fontAlgn="base"/>
            <a:r>
              <a:rPr lang="it-IT" dirty="0"/>
              <a:t>La trasmissione dei valori e delle verità del credere passa attraverso anche una buona e sana relazione con la figura del catechista, e il bambino dovrà trovare riscontro di quanto gli viene detto ed “insegnato” nel comportamento e nella rispettosa modalità di vicinanza del catechista. </a:t>
            </a:r>
          </a:p>
        </p:txBody>
      </p:sp>
      <p:sp>
        <p:nvSpPr>
          <p:cNvPr id="2" name="AutoShape 2" descr="Immagine correlata"/>
          <p:cNvSpPr>
            <a:spLocks noChangeAspect="1" noChangeArrowheads="1"/>
          </p:cNvSpPr>
          <p:nvPr/>
        </p:nvSpPr>
        <p:spPr bwMode="auto">
          <a:xfrm>
            <a:off x="229102" y="748903"/>
            <a:ext cx="11618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sz="1350"/>
          </a:p>
        </p:txBody>
      </p:sp>
      <p:sp>
        <p:nvSpPr>
          <p:cNvPr id="5" name="Rettangolo 4"/>
          <p:cNvSpPr/>
          <p:nvPr/>
        </p:nvSpPr>
        <p:spPr>
          <a:xfrm>
            <a:off x="4388188" y="2302292"/>
            <a:ext cx="4370293" cy="3139321"/>
          </a:xfrm>
          <a:prstGeom prst="rect">
            <a:avLst/>
          </a:prstGeom>
        </p:spPr>
        <p:txBody>
          <a:bodyPr wrap="square">
            <a:spAutoFit/>
          </a:bodyPr>
          <a:lstStyle/>
          <a:p>
            <a:pPr algn="just"/>
            <a:r>
              <a:rPr lang="it-IT" dirty="0"/>
              <a:t>Il loro stile di vita, anche fuori dal momento della catechesi, le loro parole, il loro modo di fare, il loro modo di presentare l’esperienza di fede e soprattutto la persona di Gesù segnerà la storia di ogni ragazzo, anche solo perché, per un numero sempre maggiore di ragazzi, i percorsi di catechesi in preparazione ai sacramenti dell’iniziazione cristiana restano una delle pochissime occasioni di incontro esplicito con il messaggio cristiano, a volte di tutta la vita. </a:t>
            </a: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324" y="2486064"/>
            <a:ext cx="2709677" cy="2771775"/>
          </a:xfrm>
          <a:prstGeom prst="rect">
            <a:avLst/>
          </a:prstGeom>
        </p:spPr>
      </p:pic>
    </p:spTree>
    <p:extLst>
      <p:ext uri="{BB962C8B-B14F-4D97-AF65-F5344CB8AC3E}">
        <p14:creationId xmlns:p14="http://schemas.microsoft.com/office/powerpoint/2010/main" val="2061043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b="13131"/>
          <a:stretch/>
        </p:blipFill>
        <p:spPr>
          <a:xfrm>
            <a:off x="345283" y="4343400"/>
            <a:ext cx="3693317" cy="2315228"/>
          </a:xfrm>
          <a:prstGeom prst="rect">
            <a:avLst/>
          </a:prstGeom>
        </p:spPr>
      </p:pic>
      <p:sp>
        <p:nvSpPr>
          <p:cNvPr id="4" name="CasellaDiTesto 3"/>
          <p:cNvSpPr txBox="1"/>
          <p:nvPr/>
        </p:nvSpPr>
        <p:spPr>
          <a:xfrm>
            <a:off x="370116" y="381000"/>
            <a:ext cx="8556170" cy="5324535"/>
          </a:xfrm>
          <a:prstGeom prst="rect">
            <a:avLst/>
          </a:prstGeom>
          <a:noFill/>
        </p:spPr>
        <p:txBody>
          <a:bodyPr wrap="square" rtlCol="0">
            <a:spAutoFit/>
          </a:bodyPr>
          <a:lstStyle/>
          <a:p>
            <a:pPr lvl="0" algn="just" fontAlgn="base"/>
            <a:r>
              <a:rPr lang="it-IT" dirty="0">
                <a:solidFill>
                  <a:srgbClr val="FF0000"/>
                </a:solidFill>
              </a:rPr>
              <a:t>Mai</a:t>
            </a:r>
            <a:r>
              <a:rPr lang="it-IT" dirty="0"/>
              <a:t> instaurare autonomamente </a:t>
            </a:r>
            <a:r>
              <a:rPr lang="it-IT" dirty="0">
                <a:solidFill>
                  <a:srgbClr val="FF0000"/>
                </a:solidFill>
              </a:rPr>
              <a:t>corsie preferenziali </a:t>
            </a:r>
            <a:r>
              <a:rPr lang="it-IT" dirty="0"/>
              <a:t>o privilegiate con questo o quel minore.</a:t>
            </a:r>
          </a:p>
          <a:p>
            <a:pPr lvl="0" algn="just" fontAlgn="base"/>
            <a:endParaRPr lang="it-IT" dirty="0"/>
          </a:p>
          <a:p>
            <a:pPr lvl="0" algn="just" fontAlgn="base"/>
            <a:r>
              <a:rPr lang="it-IT" dirty="0">
                <a:solidFill>
                  <a:srgbClr val="FF0000"/>
                </a:solidFill>
              </a:rPr>
              <a:t>Mai</a:t>
            </a:r>
            <a:r>
              <a:rPr lang="it-IT" dirty="0"/>
              <a:t> un operatore pastorale deve pensare di poter risolvere o </a:t>
            </a:r>
            <a:r>
              <a:rPr lang="it-IT" dirty="0">
                <a:solidFill>
                  <a:srgbClr val="FF0000"/>
                </a:solidFill>
              </a:rPr>
              <a:t>gestire in autonomia </a:t>
            </a:r>
            <a:r>
              <a:rPr lang="it-IT" dirty="0"/>
              <a:t>alcune questioni riguardanti un minore.</a:t>
            </a:r>
          </a:p>
          <a:p>
            <a:pPr lvl="0" algn="just" fontAlgn="base"/>
            <a:endParaRPr lang="it-IT" dirty="0"/>
          </a:p>
          <a:p>
            <a:pPr lvl="0" algn="just" fontAlgn="base"/>
            <a:r>
              <a:rPr lang="it-IT" dirty="0">
                <a:solidFill>
                  <a:srgbClr val="FF0000"/>
                </a:solidFill>
              </a:rPr>
              <a:t>Mai venga usata violenza verbale </a:t>
            </a:r>
            <a:r>
              <a:rPr lang="it-IT" dirty="0"/>
              <a:t>o eccessiva aggressività nella voce. Inammissibile è da considerarsi qualsiasi gesto di forza contro un minore. I richiami, a volte necessari, abbiano sempre e comunque il senso del rispetto del limite e della dignità dei più piccoli. </a:t>
            </a:r>
          </a:p>
          <a:p>
            <a:pPr lvl="0" fontAlgn="base"/>
            <a:endParaRPr lang="it-IT" dirty="0"/>
          </a:p>
          <a:p>
            <a:pPr lvl="0" algn="r" fontAlgn="base"/>
            <a:r>
              <a:rPr lang="it-IT" dirty="0"/>
              <a:t>La </a:t>
            </a:r>
            <a:r>
              <a:rPr lang="it-IT" dirty="0">
                <a:solidFill>
                  <a:srgbClr val="FF0000"/>
                </a:solidFill>
              </a:rPr>
              <a:t>buona alleanza tra famiglia e catechista </a:t>
            </a:r>
            <a:r>
              <a:rPr lang="it-IT" dirty="0"/>
              <a:t>diventa il migliore strumento educativo </a:t>
            </a:r>
          </a:p>
          <a:p>
            <a:pPr lvl="0" algn="r" fontAlgn="base"/>
            <a:r>
              <a:rPr lang="it-IT" dirty="0"/>
              <a:t>e – se necessario – contenitivo. Nei casi più gravi può essere opportuno </a:t>
            </a:r>
          </a:p>
          <a:p>
            <a:pPr lvl="0" algn="r" fontAlgn="base"/>
            <a:r>
              <a:rPr lang="it-IT" dirty="0"/>
              <a:t>valutare una breve sospensione temporanea della partecipazione del minore al gruppo, finalizzata a comprendere le cause del suo comportamento.</a:t>
            </a:r>
          </a:p>
          <a:p>
            <a:pPr lvl="0" algn="r" fontAlgn="base"/>
            <a:endParaRPr lang="it-IT" sz="1600" dirty="0"/>
          </a:p>
          <a:p>
            <a:pPr algn="r"/>
            <a:r>
              <a:rPr lang="it-IT" sz="1600" dirty="0">
                <a:solidFill>
                  <a:srgbClr val="FF0000"/>
                </a:solidFill>
              </a:rPr>
              <a:t>				</a:t>
            </a:r>
            <a:r>
              <a:rPr lang="it-IT" sz="2400" dirty="0">
                <a:solidFill>
                  <a:srgbClr val="FF0000"/>
                </a:solidFill>
              </a:rPr>
              <a:t>   </a:t>
            </a:r>
          </a:p>
          <a:p>
            <a:pPr algn="r"/>
            <a:r>
              <a:rPr lang="it-IT" sz="2400" dirty="0">
                <a:solidFill>
                  <a:srgbClr val="FF0000"/>
                </a:solidFill>
              </a:rPr>
              <a:t>Nessun catechista va lasciato solo</a:t>
            </a:r>
          </a:p>
          <a:p>
            <a:pPr algn="r"/>
            <a:r>
              <a:rPr lang="it-IT" sz="2400" dirty="0">
                <a:solidFill>
                  <a:srgbClr val="FF0000"/>
                </a:solidFill>
              </a:rPr>
              <a:t> </a:t>
            </a:r>
            <a:r>
              <a:rPr lang="it-IT" sz="2400" dirty="0"/>
              <a:t>nel suo compito, ma supportato.</a:t>
            </a:r>
          </a:p>
        </p:txBody>
      </p:sp>
      <p:sp>
        <p:nvSpPr>
          <p:cNvPr id="2" name="AutoShape 2" descr="Immagine correlata"/>
          <p:cNvSpPr>
            <a:spLocks noChangeAspect="1" noChangeArrowheads="1"/>
          </p:cNvSpPr>
          <p:nvPr/>
        </p:nvSpPr>
        <p:spPr bwMode="auto">
          <a:xfrm>
            <a:off x="229102" y="748903"/>
            <a:ext cx="11618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sz="1350"/>
          </a:p>
        </p:txBody>
      </p:sp>
    </p:spTree>
    <p:extLst>
      <p:ext uri="{BB962C8B-B14F-4D97-AF65-F5344CB8AC3E}">
        <p14:creationId xmlns:p14="http://schemas.microsoft.com/office/powerpoint/2010/main" val="44815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3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3000"/>
                                        <p:tgtEl>
                                          <p:spTgt spid="4">
                                            <p:txEl>
                                              <p:pRg st="4" end="4"/>
                                            </p:txEl>
                                          </p:spTgt>
                                        </p:tgtEl>
                                      </p:cBhvr>
                                    </p:animEffect>
                                  </p:childTnLst>
                                </p:cTn>
                              </p:par>
                              <p:par>
                                <p:cTn id="18" presetID="26"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xit" presetSubtype="0" fill="hold" nodeType="clickEffect">
                                  <p:stCondLst>
                                    <p:cond delay="0"/>
                                  </p:stCondLst>
                                  <p:childTnLst>
                                    <p:animEffect transition="out" filter="wipe(down)">
                                      <p:cBhvr>
                                        <p:cTn id="37" dur="180" accel="50000">
                                          <p:stCondLst>
                                            <p:cond delay="1820"/>
                                          </p:stCondLst>
                                        </p:cTn>
                                        <p:tgtEl>
                                          <p:spTgt spid="6"/>
                                        </p:tgtEl>
                                      </p:cBhvr>
                                    </p:animEffect>
                                    <p:anim calcmode="lin" valueType="num">
                                      <p:cBhvr>
                                        <p:cTn id="38"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39"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40"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1"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2"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3"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4"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45" dur="26">
                                          <p:stCondLst>
                                            <p:cond delay="620"/>
                                          </p:stCondLst>
                                        </p:cTn>
                                        <p:tgtEl>
                                          <p:spTgt spid="6"/>
                                        </p:tgtEl>
                                      </p:cBhvr>
                                      <p:to x="100000" y="60000"/>
                                    </p:animScale>
                                    <p:animScale>
                                      <p:cBhvr>
                                        <p:cTn id="46" dur="166" decel="50000">
                                          <p:stCondLst>
                                            <p:cond delay="64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set>
                                      <p:cBhvr>
                                        <p:cTn id="53" dur="1" fill="hold">
                                          <p:stCondLst>
                                            <p:cond delay="1999"/>
                                          </p:stCondLst>
                                        </p:cTn>
                                        <p:tgtEl>
                                          <p:spTgt spid="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fade">
                                      <p:cBhvr>
                                        <p:cTn id="58" dur="3000"/>
                                        <p:tgtEl>
                                          <p:spTgt spid="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3000"/>
                                        <p:tgtEl>
                                          <p:spTgt spid="4">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
                                            <p:txEl>
                                              <p:pRg st="8" end="8"/>
                                            </p:txEl>
                                          </p:spTgt>
                                        </p:tgtEl>
                                        <p:attrNameLst>
                                          <p:attrName>style.visibility</p:attrName>
                                        </p:attrNameLst>
                                      </p:cBhvr>
                                      <p:to>
                                        <p:strVal val="visible"/>
                                      </p:to>
                                    </p:set>
                                    <p:animEffect transition="in" filter="fade">
                                      <p:cBhvr>
                                        <p:cTn id="68" dur="3000"/>
                                        <p:tgtEl>
                                          <p:spTgt spid="4">
                                            <p:txEl>
                                              <p:pRg st="8" end="8"/>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
                                            <p:txEl>
                                              <p:pRg st="10" end="10"/>
                                            </p:txEl>
                                          </p:spTgt>
                                        </p:tgtEl>
                                        <p:attrNameLst>
                                          <p:attrName>style.visibility</p:attrName>
                                        </p:attrNameLst>
                                      </p:cBhvr>
                                      <p:to>
                                        <p:strVal val="visible"/>
                                      </p:to>
                                    </p:set>
                                    <p:animEffect transition="in" filter="fade">
                                      <p:cBhvr>
                                        <p:cTn id="73" dur="3000"/>
                                        <p:tgtEl>
                                          <p:spTgt spid="4">
                                            <p:txEl>
                                              <p:pRg st="10" end="1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
                                            <p:txEl>
                                              <p:pRg st="11" end="11"/>
                                            </p:txEl>
                                          </p:spTgt>
                                        </p:tgtEl>
                                        <p:attrNameLst>
                                          <p:attrName>style.visibility</p:attrName>
                                        </p:attrNameLst>
                                      </p:cBhvr>
                                      <p:to>
                                        <p:strVal val="visible"/>
                                      </p:to>
                                    </p:set>
                                    <p:animEffect transition="in" filter="fade">
                                      <p:cBhvr>
                                        <p:cTn id="78" dur="3000"/>
                                        <p:tgtEl>
                                          <p:spTgt spid="4">
                                            <p:txEl>
                                              <p:pRg st="11" end="1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4">
                                            <p:txEl>
                                              <p:pRg st="12" end="12"/>
                                            </p:txEl>
                                          </p:spTgt>
                                        </p:tgtEl>
                                        <p:attrNameLst>
                                          <p:attrName>style.visibility</p:attrName>
                                        </p:attrNameLst>
                                      </p:cBhvr>
                                      <p:to>
                                        <p:strVal val="visible"/>
                                      </p:to>
                                    </p:set>
                                    <p:animEffect transition="in" filter="fade">
                                      <p:cBhvr>
                                        <p:cTn id="83" dur="3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670918" y="4725590"/>
            <a:ext cx="5083628" cy="762000"/>
          </a:xfrm>
        </p:spPr>
        <p:txBody>
          <a:bodyPr>
            <a:normAutofit/>
          </a:bodyPr>
          <a:lstStyle/>
          <a:p>
            <a:pPr algn="r"/>
            <a:r>
              <a:rPr lang="it-IT" sz="1800" dirty="0">
                <a:solidFill>
                  <a:srgbClr val="4EA020"/>
                </a:solidFill>
              </a:rPr>
              <a:t>Animatori ed educatori del settore preadolescenti/adolescenti</a:t>
            </a:r>
          </a:p>
        </p:txBody>
      </p:sp>
      <p:sp>
        <p:nvSpPr>
          <p:cNvPr id="4" name="CasellaDiTesto 3"/>
          <p:cNvSpPr txBox="1"/>
          <p:nvPr/>
        </p:nvSpPr>
        <p:spPr>
          <a:xfrm>
            <a:off x="4026352" y="990600"/>
            <a:ext cx="4572000" cy="3416320"/>
          </a:xfrm>
          <a:prstGeom prst="rect">
            <a:avLst/>
          </a:prstGeom>
          <a:noFill/>
        </p:spPr>
        <p:txBody>
          <a:bodyPr wrap="square" rtlCol="0">
            <a:spAutoFit/>
          </a:bodyPr>
          <a:lstStyle/>
          <a:p>
            <a:pPr algn="just"/>
            <a:r>
              <a:rPr lang="it-IT" sz="2400" dirty="0"/>
              <a:t>Certo utile e importante la capacità di un linguaggio capace di relazionarsi con le giovani generazioni al tempo stesso però l’educatore dei preadolescenti e degli adolescenti non deve dimenticare il proprio ruolo educativo e la responsabilità che la custodia comportano. </a:t>
            </a:r>
          </a:p>
        </p:txBody>
      </p:sp>
      <p:pic>
        <p:nvPicPr>
          <p:cNvPr id="5" name="Immagine 4"/>
          <p:cNvPicPr>
            <a:picLocks noChangeAspect="1"/>
          </p:cNvPicPr>
          <p:nvPr/>
        </p:nvPicPr>
        <p:blipFill>
          <a:blip r:embed="rId3"/>
          <a:stretch>
            <a:fillRect/>
          </a:stretch>
        </p:blipFill>
        <p:spPr>
          <a:xfrm>
            <a:off x="457200" y="4406920"/>
            <a:ext cx="3086100" cy="1485900"/>
          </a:xfrm>
          <a:prstGeom prst="rect">
            <a:avLst/>
          </a:prstGeom>
        </p:spPr>
      </p:pic>
    </p:spTree>
    <p:extLst>
      <p:ext uri="{BB962C8B-B14F-4D97-AF65-F5344CB8AC3E}">
        <p14:creationId xmlns:p14="http://schemas.microsoft.com/office/powerpoint/2010/main" val="3686509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title"/>
          </p:nvPr>
        </p:nvSpPr>
        <p:spPr>
          <a:xfrm>
            <a:off x="1086913" y="804890"/>
            <a:ext cx="7204226" cy="984885"/>
          </a:xfrm>
        </p:spPr>
        <p:txBody>
          <a:bodyPr wrap="square" lIns="0" tIns="0" rIns="0" bIns="0">
            <a:normAutofit/>
          </a:bodyPr>
          <a:lstStyle/>
          <a:p>
            <a:r>
              <a:rPr lang="it-IT" dirty="0">
                <a:solidFill>
                  <a:srgbClr val="00B050"/>
                </a:solidFill>
              </a:rPr>
              <a:t>Allenatori, dirigenti e assistenti di società sportive</a:t>
            </a:r>
          </a:p>
        </p:txBody>
      </p:sp>
      <p:sp>
        <p:nvSpPr>
          <p:cNvPr id="4" name="CasellaDiTesto 3"/>
          <p:cNvSpPr txBox="1"/>
          <p:nvPr/>
        </p:nvSpPr>
        <p:spPr>
          <a:xfrm>
            <a:off x="1085498" y="2010879"/>
            <a:ext cx="3482975" cy="3475037"/>
          </a:xfrm>
          <a:prstGeom prst="rect">
            <a:avLst/>
          </a:prstGeom>
        </p:spPr>
        <p:txBody>
          <a:bodyPr wrap="square" lIns="0" tIns="0" rIns="0" bIns="0" rtlCol="0">
            <a:normAutofit/>
          </a:bodyPr>
          <a:lstStyle/>
          <a:p>
            <a:pPr>
              <a:lnSpc>
                <a:spcPct val="90000"/>
              </a:lnSpc>
              <a:spcAft>
                <a:spcPts val="600"/>
              </a:spcAft>
            </a:pPr>
            <a:r>
              <a:rPr lang="it-IT" sz="1700" b="1"/>
              <a:t>L’attività sportiva deve essere accessibile a tutti, nel rispetto delle aspirazioni e delle capacità di ciascuno: lo sport deve essere aggregazione, promozione e anche divertimento, senza pressioni e ricordandosi che non tutti nascono campioni. </a:t>
            </a:r>
          </a:p>
          <a:p>
            <a:pPr>
              <a:lnSpc>
                <a:spcPct val="90000"/>
              </a:lnSpc>
              <a:spcAft>
                <a:spcPts val="600"/>
              </a:spcAft>
            </a:pPr>
            <a:endParaRPr lang="it-IT" sz="1700" b="1"/>
          </a:p>
          <a:p>
            <a:pPr>
              <a:lnSpc>
                <a:spcPct val="90000"/>
              </a:lnSpc>
              <a:spcAft>
                <a:spcPts val="600"/>
              </a:spcAft>
            </a:pPr>
            <a:r>
              <a:rPr lang="it-IT" sz="1700" b="1"/>
              <a:t>Proprio per questo è importante che le figure educative dedicate allo sport abbiano la necessaria competenza e preparazione: non solo tecnico-motoria, ma anche educativa. </a:t>
            </a: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0125" y="2689265"/>
            <a:ext cx="3484563" cy="2125583"/>
          </a:xfrm>
          <a:prstGeom prst="rect">
            <a:avLst/>
          </a:prstGeom>
          <a:noFill/>
        </p:spPr>
      </p:pic>
    </p:spTree>
    <p:extLst>
      <p:ext uri="{BB962C8B-B14F-4D97-AF65-F5344CB8AC3E}">
        <p14:creationId xmlns:p14="http://schemas.microsoft.com/office/powerpoint/2010/main" val="1417218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title"/>
          </p:nvPr>
        </p:nvSpPr>
        <p:spPr>
          <a:xfrm>
            <a:off x="1086913" y="804890"/>
            <a:ext cx="7204226" cy="984885"/>
          </a:xfrm>
        </p:spPr>
        <p:txBody>
          <a:bodyPr wrap="square" lIns="0" tIns="0" rIns="0" bIns="0">
            <a:normAutofit/>
          </a:bodyPr>
          <a:lstStyle/>
          <a:p>
            <a:pPr>
              <a:lnSpc>
                <a:spcPct val="90000"/>
              </a:lnSpc>
            </a:pPr>
            <a:r>
              <a:rPr lang="it-IT" sz="2200" dirty="0">
                <a:solidFill>
                  <a:srgbClr val="00B050"/>
                </a:solidFill>
              </a:rPr>
              <a:t>Volontari delle pulizie e della manutenzione</a:t>
            </a:r>
          </a:p>
          <a:p>
            <a:pPr>
              <a:lnSpc>
                <a:spcPct val="90000"/>
              </a:lnSpc>
            </a:pPr>
            <a:r>
              <a:rPr lang="it-IT" sz="2200" dirty="0">
                <a:solidFill>
                  <a:srgbClr val="00B050"/>
                </a:solidFill>
              </a:rPr>
              <a:t>Volontari per attività occasionali (feste, sagre, manifestazioni)</a:t>
            </a:r>
          </a:p>
          <a:p>
            <a:pPr>
              <a:lnSpc>
                <a:spcPct val="90000"/>
              </a:lnSpc>
            </a:pPr>
            <a:endParaRPr lang="it-IT" sz="2200" dirty="0"/>
          </a:p>
        </p:txBody>
      </p:sp>
      <p:sp>
        <p:nvSpPr>
          <p:cNvPr id="4" name="CasellaDiTesto 3"/>
          <p:cNvSpPr txBox="1"/>
          <p:nvPr/>
        </p:nvSpPr>
        <p:spPr>
          <a:xfrm>
            <a:off x="1085498" y="2010879"/>
            <a:ext cx="3482975" cy="3475037"/>
          </a:xfrm>
          <a:prstGeom prst="rect">
            <a:avLst/>
          </a:prstGeom>
        </p:spPr>
        <p:txBody>
          <a:bodyPr wrap="square" lIns="0" tIns="0" rIns="0" bIns="0" rtlCol="0">
            <a:normAutofit/>
          </a:bodyPr>
          <a:lstStyle/>
          <a:p>
            <a:pPr>
              <a:spcBef>
                <a:spcPts val="450"/>
              </a:spcBef>
              <a:spcAft>
                <a:spcPts val="450"/>
              </a:spcAft>
            </a:pPr>
            <a:r>
              <a:rPr lang="it-IT" b="1"/>
              <a:t>Potrebbero sembrare figure senza una diretta valenza educativa, ma non è così: ecco perché è importante accreditare tali figure, agli occhi di tutti, non solo per il loro servizio di pulizia o manutenzione, ma anche come presenze educative che si prendono cura degli ambienti, e quindi delle persone che li abitano e che dunque possono insegnare a fare altrettanto. </a:t>
            </a: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0125" y="2210137"/>
            <a:ext cx="3484563" cy="3083838"/>
          </a:xfrm>
          <a:prstGeom prst="rect">
            <a:avLst/>
          </a:prstGeom>
          <a:noFill/>
        </p:spPr>
      </p:pic>
    </p:spTree>
    <p:extLst>
      <p:ext uri="{BB962C8B-B14F-4D97-AF65-F5344CB8AC3E}">
        <p14:creationId xmlns:p14="http://schemas.microsoft.com/office/powerpoint/2010/main" val="84955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a:stretch>
            <a:fillRect/>
          </a:stretch>
        </p:blipFill>
        <p:spPr>
          <a:xfrm>
            <a:off x="304800" y="1577340"/>
            <a:ext cx="2972160" cy="4385945"/>
          </a:xfrm>
          <a:prstGeom prst="rect">
            <a:avLst/>
          </a:prstGeom>
          <a:noFill/>
        </p:spPr>
      </p:pic>
      <p:sp>
        <p:nvSpPr>
          <p:cNvPr id="4" name="CasellaDiTesto 3"/>
          <p:cNvSpPr txBox="1"/>
          <p:nvPr/>
        </p:nvSpPr>
        <p:spPr>
          <a:xfrm>
            <a:off x="4419600" y="685800"/>
            <a:ext cx="4267200" cy="5417820"/>
          </a:xfrm>
          <a:prstGeom prst="rect">
            <a:avLst/>
          </a:prstGeom>
        </p:spPr>
        <p:txBody>
          <a:bodyPr wrap="square" lIns="0" tIns="0" rIns="0" bIns="0" rtlCol="0">
            <a:noAutofit/>
          </a:bodyPr>
          <a:lstStyle/>
          <a:p>
            <a:pPr indent="-257175" algn="just">
              <a:lnSpc>
                <a:spcPct val="90000"/>
              </a:lnSpc>
              <a:spcBef>
                <a:spcPts val="450"/>
              </a:spcBef>
              <a:spcAft>
                <a:spcPts val="450"/>
              </a:spcAft>
              <a:buFont typeface="Arial" panose="020B0604020202020204" pitchFamily="34" charset="0"/>
              <a:buChar char="•"/>
            </a:pPr>
            <a:r>
              <a:rPr lang="it-IT" sz="1400" b="1" i="0" dirty="0">
                <a:latin typeface="Verdana"/>
                <a:ea typeface="+mn-ea"/>
                <a:cs typeface="Verdana"/>
              </a:rPr>
              <a:t>Non consentire l’accesso a minori negli spazi tipici della manutenzione (magazzini, solai, intercapedini, ripostigli, cantine e simili) soprattutto se potenzialmente pericolosi. </a:t>
            </a:r>
          </a:p>
          <a:p>
            <a:pPr indent="-257175" algn="just">
              <a:lnSpc>
                <a:spcPct val="90000"/>
              </a:lnSpc>
              <a:spcBef>
                <a:spcPts val="450"/>
              </a:spcBef>
              <a:spcAft>
                <a:spcPts val="450"/>
              </a:spcAft>
              <a:buFont typeface="Arial" panose="020B0604020202020204" pitchFamily="34" charset="0"/>
              <a:buChar char="•"/>
            </a:pPr>
            <a:r>
              <a:rPr lang="it-IT" sz="1400" b="1" i="0" dirty="0">
                <a:latin typeface="Verdana"/>
                <a:ea typeface="+mn-ea"/>
                <a:cs typeface="Verdana"/>
              </a:rPr>
              <a:t>È del tutto fuori luogo che le persone adulte addette alla pulizia o alla manutenzione vi si trattengano con minori di qualunque età.</a:t>
            </a:r>
          </a:p>
          <a:p>
            <a:pPr indent="-257175" algn="just">
              <a:lnSpc>
                <a:spcPct val="90000"/>
              </a:lnSpc>
              <a:spcBef>
                <a:spcPts val="450"/>
              </a:spcBef>
              <a:spcAft>
                <a:spcPts val="450"/>
              </a:spcAft>
              <a:buFont typeface="Arial" panose="020B0604020202020204" pitchFamily="34" charset="0"/>
              <a:buChar char="•"/>
            </a:pPr>
            <a:r>
              <a:rPr lang="it-IT" sz="1400" b="1" i="0" dirty="0">
                <a:latin typeface="Verdana"/>
                <a:ea typeface="+mn-ea"/>
                <a:cs typeface="Verdana"/>
              </a:rPr>
              <a:t>Solo alcune persone adulte abbiano accesso agli spazi pericolosi, lontani o nascosti.</a:t>
            </a:r>
          </a:p>
          <a:p>
            <a:pPr indent="-257175" algn="just">
              <a:lnSpc>
                <a:spcPct val="90000"/>
              </a:lnSpc>
              <a:spcBef>
                <a:spcPts val="450"/>
              </a:spcBef>
              <a:spcAft>
                <a:spcPts val="450"/>
              </a:spcAft>
              <a:buFont typeface="Arial" panose="020B0604020202020204" pitchFamily="34" charset="0"/>
              <a:buChar char="•"/>
            </a:pPr>
            <a:r>
              <a:rPr lang="it-IT" sz="1400" b="1" i="0" dirty="0">
                <a:latin typeface="Verdana"/>
                <a:ea typeface="+mn-ea"/>
                <a:cs typeface="Verdana"/>
              </a:rPr>
              <a:t>Il referente vigili affinché eventuali presenze di minori in veste di volontario o collaboratore avvengano sempre in un contesto di tutela ed adeguatezza. </a:t>
            </a:r>
          </a:p>
          <a:p>
            <a:pPr indent="-257175" algn="just">
              <a:lnSpc>
                <a:spcPct val="90000"/>
              </a:lnSpc>
              <a:spcBef>
                <a:spcPts val="450"/>
              </a:spcBef>
              <a:spcAft>
                <a:spcPts val="450"/>
              </a:spcAft>
              <a:buFont typeface="Arial" panose="020B0604020202020204" pitchFamily="34" charset="0"/>
              <a:buChar char="•"/>
            </a:pPr>
            <a:r>
              <a:rPr lang="it-IT" sz="1400" b="1" i="0" dirty="0">
                <a:latin typeface="Verdana"/>
                <a:ea typeface="+mn-ea"/>
                <a:cs typeface="Verdana"/>
              </a:rPr>
              <a:t>Ad un minore non vengano mai date incombenze non sicure, inadatte, inopportune. </a:t>
            </a:r>
          </a:p>
          <a:p>
            <a:pPr indent="-257175" algn="just">
              <a:lnSpc>
                <a:spcPct val="90000"/>
              </a:lnSpc>
              <a:spcBef>
                <a:spcPts val="450"/>
              </a:spcBef>
              <a:spcAft>
                <a:spcPts val="450"/>
              </a:spcAft>
              <a:buFont typeface="Arial" panose="020B0604020202020204" pitchFamily="34" charset="0"/>
              <a:buChar char="•"/>
            </a:pPr>
            <a:r>
              <a:rPr lang="it-IT" sz="1400" b="1" i="0" dirty="0">
                <a:latin typeface="Verdana"/>
                <a:ea typeface="+mn-ea"/>
                <a:cs typeface="Verdana"/>
              </a:rPr>
              <a:t>Il linguaggio dei volontari adulti sia consono, mai inopportuno, volgare o provocatorio. </a:t>
            </a:r>
          </a:p>
          <a:p>
            <a:pPr indent="-257175" algn="just">
              <a:lnSpc>
                <a:spcPct val="90000"/>
              </a:lnSpc>
              <a:spcBef>
                <a:spcPts val="450"/>
              </a:spcBef>
              <a:spcAft>
                <a:spcPts val="450"/>
              </a:spcAft>
              <a:buFont typeface="Arial" panose="020B0604020202020204" pitchFamily="34" charset="0"/>
              <a:buChar char="•"/>
            </a:pPr>
            <a:r>
              <a:rPr lang="it-IT" sz="1400" b="1" i="0" dirty="0">
                <a:latin typeface="Verdana"/>
                <a:ea typeface="+mn-ea"/>
                <a:cs typeface="Verdana"/>
              </a:rPr>
              <a:t>I referenti di settore siano pronti ad intervenire in caso di comportamenti inappropriati.</a:t>
            </a:r>
          </a:p>
        </p:txBody>
      </p:sp>
    </p:spTree>
    <p:extLst>
      <p:ext uri="{BB962C8B-B14F-4D97-AF65-F5344CB8AC3E}">
        <p14:creationId xmlns:p14="http://schemas.microsoft.com/office/powerpoint/2010/main" val="63052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52600" y="3505200"/>
            <a:ext cx="6686549" cy="2262781"/>
          </a:xfrm>
        </p:spPr>
        <p:txBody>
          <a:bodyPr/>
          <a:lstStyle/>
          <a:p>
            <a:pPr algn="ctr"/>
            <a:r>
              <a:rPr lang="it-IT" dirty="0"/>
              <a:t>COME  PRE-VENIRE GLI ABUSI ?</a:t>
            </a:r>
          </a:p>
        </p:txBody>
      </p:sp>
      <p:pic>
        <p:nvPicPr>
          <p:cNvPr id="4" name="Immagine 3"/>
          <p:cNvPicPr>
            <a:picLocks noChangeAspect="1"/>
          </p:cNvPicPr>
          <p:nvPr/>
        </p:nvPicPr>
        <p:blipFill>
          <a:blip r:embed="rId2"/>
          <a:stretch>
            <a:fillRect/>
          </a:stretch>
        </p:blipFill>
        <p:spPr>
          <a:xfrm rot="20217426">
            <a:off x="1720288" y="1259423"/>
            <a:ext cx="3677587" cy="1752600"/>
          </a:xfrm>
          <a:prstGeom prst="rect">
            <a:avLst/>
          </a:prstGeom>
        </p:spPr>
      </p:pic>
    </p:spTree>
    <p:extLst>
      <p:ext uri="{BB962C8B-B14F-4D97-AF65-F5344CB8AC3E}">
        <p14:creationId xmlns:p14="http://schemas.microsoft.com/office/powerpoint/2010/main" val="3229445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4599" y="228600"/>
            <a:ext cx="3505201" cy="492443"/>
          </a:xfrm>
        </p:spPr>
        <p:txBody>
          <a:bodyPr/>
          <a:lstStyle/>
          <a:p>
            <a:r>
              <a:rPr lang="it-IT" dirty="0"/>
              <a:t>Le associazioni </a:t>
            </a:r>
          </a:p>
        </p:txBody>
      </p:sp>
      <p:sp>
        <p:nvSpPr>
          <p:cNvPr id="4" name="Ovale 3"/>
          <p:cNvSpPr/>
          <p:nvPr/>
        </p:nvSpPr>
        <p:spPr>
          <a:xfrm>
            <a:off x="4800600" y="5667107"/>
            <a:ext cx="222100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SCOUT </a:t>
            </a:r>
          </a:p>
          <a:p>
            <a:pPr algn="ctr"/>
            <a:r>
              <a:rPr lang="it-IT" dirty="0"/>
              <a:t>(AGESCI)</a:t>
            </a:r>
          </a:p>
        </p:txBody>
      </p:sp>
      <p:sp>
        <p:nvSpPr>
          <p:cNvPr id="7" name="Segnaposto testo 6"/>
          <p:cNvSpPr>
            <a:spLocks noGrp="1"/>
          </p:cNvSpPr>
          <p:nvPr>
            <p:ph type="body" idx="1"/>
          </p:nvPr>
        </p:nvSpPr>
        <p:spPr>
          <a:xfrm>
            <a:off x="3165660" y="3150839"/>
            <a:ext cx="2221006" cy="1938992"/>
          </a:xfrm>
        </p:spPr>
        <p:txBody>
          <a:bodyPr/>
          <a:lstStyle/>
          <a:p>
            <a:pPr algn="ctr"/>
            <a:r>
              <a:rPr lang="it-IT" dirty="0">
                <a:solidFill>
                  <a:srgbClr val="FF0000"/>
                </a:solidFill>
              </a:rPr>
              <a:t>CONFRONTO</a:t>
            </a:r>
          </a:p>
          <a:p>
            <a:pPr algn="ctr"/>
            <a:endParaRPr lang="it-IT" dirty="0">
              <a:solidFill>
                <a:srgbClr val="FF0000"/>
              </a:solidFill>
            </a:endParaRPr>
          </a:p>
          <a:p>
            <a:pPr algn="ctr"/>
            <a:endParaRPr lang="it-IT" dirty="0">
              <a:solidFill>
                <a:srgbClr val="FF0000"/>
              </a:solidFill>
            </a:endParaRPr>
          </a:p>
          <a:p>
            <a:pPr algn="ctr"/>
            <a:r>
              <a:rPr lang="it-IT" dirty="0">
                <a:solidFill>
                  <a:srgbClr val="FF0000"/>
                </a:solidFill>
              </a:rPr>
              <a:t>DIALOGO</a:t>
            </a:r>
          </a:p>
          <a:p>
            <a:pPr algn="ctr"/>
            <a:endParaRPr lang="it-IT" dirty="0">
              <a:solidFill>
                <a:srgbClr val="FF0000"/>
              </a:solidFill>
            </a:endParaRPr>
          </a:p>
          <a:p>
            <a:pPr algn="ctr"/>
            <a:endParaRPr lang="it-IT" dirty="0">
              <a:solidFill>
                <a:srgbClr val="FF0000"/>
              </a:solidFill>
            </a:endParaRPr>
          </a:p>
          <a:p>
            <a:pPr algn="ctr"/>
            <a:r>
              <a:rPr lang="it-IT" dirty="0">
                <a:solidFill>
                  <a:srgbClr val="FF0000"/>
                </a:solidFill>
              </a:rPr>
              <a:t>CREARE RETE </a:t>
            </a:r>
          </a:p>
        </p:txBody>
      </p:sp>
      <p:sp>
        <p:nvSpPr>
          <p:cNvPr id="9" name="Ovale 8"/>
          <p:cNvSpPr/>
          <p:nvPr/>
        </p:nvSpPr>
        <p:spPr>
          <a:xfrm>
            <a:off x="542363" y="3613783"/>
            <a:ext cx="222100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AZIONE CATTOLICA</a:t>
            </a:r>
          </a:p>
        </p:txBody>
      </p:sp>
      <p:cxnSp>
        <p:nvCxnSpPr>
          <p:cNvPr id="12" name="Connettore 4 11"/>
          <p:cNvCxnSpPr/>
          <p:nvPr/>
        </p:nvCxnSpPr>
        <p:spPr>
          <a:xfrm flipV="1">
            <a:off x="1295400" y="1981200"/>
            <a:ext cx="1676400" cy="12954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nettore 4 13"/>
          <p:cNvCxnSpPr/>
          <p:nvPr/>
        </p:nvCxnSpPr>
        <p:spPr>
          <a:xfrm rot="16200000" flipH="1">
            <a:off x="5200650" y="2114550"/>
            <a:ext cx="2209800" cy="11811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ttore 4 15"/>
          <p:cNvCxnSpPr/>
          <p:nvPr/>
        </p:nvCxnSpPr>
        <p:spPr>
          <a:xfrm>
            <a:off x="976028" y="5009614"/>
            <a:ext cx="3300135" cy="1314986"/>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9" name="Ovale 18"/>
          <p:cNvSpPr/>
          <p:nvPr/>
        </p:nvSpPr>
        <p:spPr>
          <a:xfrm>
            <a:off x="3156696" y="1246695"/>
            <a:ext cx="222100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DIOCESI</a:t>
            </a:r>
          </a:p>
          <a:p>
            <a:pPr algn="ctr"/>
            <a:r>
              <a:rPr lang="it-IT" dirty="0"/>
              <a:t>PARROCCHIA</a:t>
            </a:r>
          </a:p>
        </p:txBody>
      </p:sp>
      <p:sp>
        <p:nvSpPr>
          <p:cNvPr id="21" name="Ovale 20"/>
          <p:cNvSpPr/>
          <p:nvPr/>
        </p:nvSpPr>
        <p:spPr>
          <a:xfrm>
            <a:off x="6465795" y="4175431"/>
            <a:ext cx="222100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cxnSp>
        <p:nvCxnSpPr>
          <p:cNvPr id="23" name="Connettore 4 22"/>
          <p:cNvCxnSpPr/>
          <p:nvPr/>
        </p:nvCxnSpPr>
        <p:spPr>
          <a:xfrm rot="5400000" flipH="1" flipV="1">
            <a:off x="7239000" y="5334000"/>
            <a:ext cx="1066800" cy="914400"/>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51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solidFill>
                  <a:srgbClr val="FF0000"/>
                </a:solidFill>
              </a:rPr>
              <a:t>I luoghi</a:t>
            </a:r>
          </a:p>
        </p:txBody>
      </p:sp>
    </p:spTree>
    <p:extLst>
      <p:ext uri="{BB962C8B-B14F-4D97-AF65-F5344CB8AC3E}">
        <p14:creationId xmlns:p14="http://schemas.microsoft.com/office/powerpoint/2010/main" val="4063225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309447" y="5169752"/>
            <a:ext cx="5495735" cy="1154848"/>
          </a:xfrm>
        </p:spPr>
        <p:txBody>
          <a:bodyPr>
            <a:normAutofit lnSpcReduction="10000"/>
          </a:bodyPr>
          <a:lstStyle/>
          <a:p>
            <a:pPr algn="r"/>
            <a:r>
              <a:rPr lang="it-IT" sz="2700" dirty="0">
                <a:solidFill>
                  <a:srgbClr val="00B050"/>
                </a:solidFill>
              </a:rPr>
              <a:t>Campi scuola – ritiri di più giorni – campeggi – vacanze</a:t>
            </a:r>
            <a:endParaRPr lang="it-IT" dirty="0">
              <a:solidFill>
                <a:srgbClr val="00B050"/>
              </a:solidFill>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036802"/>
            <a:ext cx="2398663" cy="1420747"/>
          </a:xfrm>
          <a:prstGeom prst="rect">
            <a:avLst/>
          </a:prstGeom>
        </p:spPr>
      </p:pic>
      <p:sp>
        <p:nvSpPr>
          <p:cNvPr id="4" name="CasellaDiTesto 3"/>
          <p:cNvSpPr txBox="1"/>
          <p:nvPr/>
        </p:nvSpPr>
        <p:spPr>
          <a:xfrm>
            <a:off x="1981200" y="152400"/>
            <a:ext cx="6366782" cy="4247317"/>
          </a:xfrm>
          <a:prstGeom prst="rect">
            <a:avLst/>
          </a:prstGeom>
          <a:noFill/>
        </p:spPr>
        <p:txBody>
          <a:bodyPr wrap="square" rtlCol="0">
            <a:spAutoFit/>
          </a:bodyPr>
          <a:lstStyle/>
          <a:p>
            <a:pPr algn="ctr"/>
            <a:r>
              <a:rPr lang="it-IT" b="1" dirty="0">
                <a:solidFill>
                  <a:srgbClr val="FF0000"/>
                </a:solidFill>
              </a:rPr>
              <a:t>Attenzione:</a:t>
            </a:r>
          </a:p>
          <a:p>
            <a:pPr marL="257175" indent="-257175" algn="just">
              <a:buFont typeface="Arial" panose="020B0604020202020204" pitchFamily="34" charset="0"/>
              <a:buChar char="•"/>
            </a:pPr>
            <a:endParaRPr lang="it-IT" dirty="0"/>
          </a:p>
          <a:p>
            <a:pPr marL="257175" indent="-257175" algn="just">
              <a:buFont typeface="Arial" panose="020B0604020202020204" pitchFamily="34" charset="0"/>
              <a:buChar char="•"/>
            </a:pPr>
            <a:r>
              <a:rPr lang="it-IT" dirty="0"/>
              <a:t>al numero di ragazzi gestibile</a:t>
            </a:r>
          </a:p>
          <a:p>
            <a:pPr marL="257175" indent="-257175" algn="just">
              <a:buFont typeface="Arial" panose="020B0604020202020204" pitchFamily="34" charset="0"/>
              <a:buChar char="•"/>
            </a:pPr>
            <a:r>
              <a:rPr lang="it-IT" dirty="0"/>
              <a:t>al rapporto numerico tra accompagnatori e ragazzi iscritti</a:t>
            </a:r>
          </a:p>
          <a:p>
            <a:pPr marL="257175" indent="-257175" algn="just">
              <a:buFont typeface="Arial" panose="020B0604020202020204" pitchFamily="34" charset="0"/>
              <a:buChar char="•"/>
            </a:pPr>
            <a:r>
              <a:rPr lang="it-IT" dirty="0"/>
              <a:t>alla partecipazione dei genitori o familiari dei ragazzi</a:t>
            </a:r>
          </a:p>
          <a:p>
            <a:pPr marL="257175" indent="-257175" algn="just">
              <a:buFont typeface="Arial" panose="020B0604020202020204" pitchFamily="34" charset="0"/>
              <a:buChar char="•"/>
            </a:pPr>
            <a:r>
              <a:rPr lang="it-IT" dirty="0"/>
              <a:t>alla partecipazione di un accompagnatore per ragazzi con disabilità</a:t>
            </a:r>
          </a:p>
          <a:p>
            <a:pPr marL="257175" indent="-257175" algn="just">
              <a:buFont typeface="Arial" panose="020B0604020202020204" pitchFamily="34" charset="0"/>
              <a:buChar char="•"/>
            </a:pPr>
            <a:r>
              <a:rPr lang="it-IT" dirty="0"/>
              <a:t>gli educatori ed accompagnatori siano accuratamente selezionati</a:t>
            </a:r>
          </a:p>
          <a:p>
            <a:pPr marL="257175" indent="-257175" algn="just">
              <a:buFont typeface="Arial" panose="020B0604020202020204" pitchFamily="34" charset="0"/>
              <a:buChar char="•"/>
            </a:pPr>
            <a:r>
              <a:rPr lang="it-IT" dirty="0"/>
              <a:t>i luoghi di destinazione siano consoni all’età dei minori</a:t>
            </a:r>
          </a:p>
          <a:p>
            <a:pPr marL="257175" indent="-257175" algn="just">
              <a:buFont typeface="Arial" panose="020B0604020202020204" pitchFamily="34" charset="0"/>
              <a:buChar char="•"/>
            </a:pPr>
            <a:r>
              <a:rPr lang="it-IT" dirty="0"/>
              <a:t>si può stare nelle camere solo nei momenti del riposo; negli altri momenti si usano gli spazi comuni</a:t>
            </a:r>
          </a:p>
          <a:p>
            <a:pPr marL="257175" indent="-257175" algn="just">
              <a:buFont typeface="Arial" panose="020B0604020202020204" pitchFamily="34" charset="0"/>
              <a:buChar char="•"/>
            </a:pPr>
            <a:r>
              <a:rPr lang="it-IT" dirty="0"/>
              <a:t>I locali bagni e docce siano vigilati con il necessario equilibrio tra rispetto del senso del pudore e responsabile presenza.</a:t>
            </a:r>
          </a:p>
          <a:p>
            <a:pPr marL="257175" indent="-257175" algn="just">
              <a:buFont typeface="Arial" panose="020B0604020202020204" pitchFamily="34" charset="0"/>
              <a:buChar char="•"/>
            </a:pPr>
            <a:r>
              <a:rPr lang="it-IT" dirty="0"/>
              <a:t>le attività siano divise per fasce d’età</a:t>
            </a:r>
          </a:p>
        </p:txBody>
      </p:sp>
    </p:spTree>
    <p:extLst>
      <p:ext uri="{BB962C8B-B14F-4D97-AF65-F5344CB8AC3E}">
        <p14:creationId xmlns:p14="http://schemas.microsoft.com/office/powerpoint/2010/main" val="283351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371600" y="762000"/>
            <a:ext cx="7434943" cy="3175228"/>
          </a:xfrm>
          <a:prstGeom prst="rect">
            <a:avLst/>
          </a:prstGeom>
          <a:noFill/>
        </p:spPr>
        <p:txBody>
          <a:bodyPr wrap="square" rtlCol="0">
            <a:spAutoFit/>
          </a:bodyPr>
          <a:lstStyle/>
          <a:p>
            <a:pPr algn="just">
              <a:spcBef>
                <a:spcPts val="450"/>
              </a:spcBef>
              <a:spcAft>
                <a:spcPts val="450"/>
              </a:spcAft>
            </a:pPr>
            <a:r>
              <a:rPr lang="it-IT" sz="2400" dirty="0"/>
              <a:t>Un fondamentale criterio di sicurezza, che garantisce la custodia dei </a:t>
            </a:r>
            <a:r>
              <a:rPr lang="it-IT" sz="2400" b="1" dirty="0">
                <a:solidFill>
                  <a:srgbClr val="FF0000"/>
                </a:solidFill>
              </a:rPr>
              <a:t>luoghi</a:t>
            </a:r>
            <a:r>
              <a:rPr lang="it-IT" sz="2400" dirty="0"/>
              <a:t>, è quello della loro </a:t>
            </a:r>
            <a:r>
              <a:rPr lang="it-IT" sz="2400" b="1" dirty="0">
                <a:solidFill>
                  <a:srgbClr val="FF0000"/>
                </a:solidFill>
              </a:rPr>
              <a:t>visibilità</a:t>
            </a:r>
            <a:r>
              <a:rPr lang="it-IT" sz="2400" dirty="0"/>
              <a:t>. </a:t>
            </a:r>
          </a:p>
          <a:p>
            <a:pPr algn="just">
              <a:spcBef>
                <a:spcPts val="450"/>
              </a:spcBef>
              <a:spcAft>
                <a:spcPts val="450"/>
              </a:spcAft>
            </a:pPr>
            <a:r>
              <a:rPr lang="it-IT" sz="2400" dirty="0"/>
              <a:t>Molto dipende dalla conformazione degli spazi e dalla loro ampiezza: in alcuni casi le aree e gli edifici parrocchiali dedicati alle attività dei ragazzi e degli adolescenti possono essere molto ampi, almeno in rapporto al numero di adulti che possono vigilarli, e questo richiede particolare impegno di osservazione e presenza. </a:t>
            </a:r>
            <a:endParaRPr lang="it-IT" sz="2100" dirty="0"/>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4419600"/>
            <a:ext cx="4389120" cy="2048256"/>
          </a:xfrm>
          <a:prstGeom prst="rect">
            <a:avLst/>
          </a:prstGeom>
        </p:spPr>
      </p:pic>
    </p:spTree>
    <p:extLst>
      <p:ext uri="{BB962C8B-B14F-4D97-AF65-F5344CB8AC3E}">
        <p14:creationId xmlns:p14="http://schemas.microsoft.com/office/powerpoint/2010/main" val="1500344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891393" y="457200"/>
            <a:ext cx="6324600" cy="5355312"/>
          </a:xfrm>
          <a:prstGeom prst="rect">
            <a:avLst/>
          </a:prstGeom>
        </p:spPr>
        <p:txBody>
          <a:bodyPr wrap="square">
            <a:spAutoFit/>
          </a:bodyPr>
          <a:lstStyle/>
          <a:p>
            <a:pPr marL="257175" indent="-257175" algn="just">
              <a:buFont typeface="Arial" panose="020B0604020202020204" pitchFamily="34" charset="0"/>
              <a:buChar char="•"/>
            </a:pPr>
            <a:r>
              <a:rPr lang="it-IT" b="1" dirty="0"/>
              <a:t>I luoghi vanno sempre </a:t>
            </a:r>
            <a:r>
              <a:rPr lang="it-IT" b="1" dirty="0">
                <a:solidFill>
                  <a:srgbClr val="FF0000"/>
                </a:solidFill>
              </a:rPr>
              <a:t>custoditi</a:t>
            </a:r>
            <a:r>
              <a:rPr lang="it-IT" b="1" dirty="0"/>
              <a:t> quando accessibili a un minore.</a:t>
            </a:r>
          </a:p>
          <a:p>
            <a:pPr marL="257175" indent="-257175" algn="just">
              <a:buFont typeface="Arial" panose="020B0604020202020204" pitchFamily="34" charset="0"/>
              <a:buChar char="•"/>
            </a:pPr>
            <a:r>
              <a:rPr lang="it-IT" b="1" dirty="0"/>
              <a:t>L’accesso sia consentito </a:t>
            </a:r>
            <a:r>
              <a:rPr lang="it-IT" b="1" dirty="0">
                <a:solidFill>
                  <a:srgbClr val="FF0000"/>
                </a:solidFill>
              </a:rPr>
              <a:t>solo durante l’orario di apertura </a:t>
            </a:r>
            <a:r>
              <a:rPr lang="it-IT" b="1" dirty="0"/>
              <a:t>degli ambienti pastorali.</a:t>
            </a:r>
          </a:p>
          <a:p>
            <a:pPr marL="257175" indent="-257175" algn="just">
              <a:buFont typeface="Arial" panose="020B0604020202020204" pitchFamily="34" charset="0"/>
              <a:buChar char="•"/>
            </a:pPr>
            <a:r>
              <a:rPr lang="it-IT" b="1" dirty="0">
                <a:solidFill>
                  <a:srgbClr val="FF0000"/>
                </a:solidFill>
              </a:rPr>
              <a:t>Telecamere</a:t>
            </a:r>
            <a:r>
              <a:rPr lang="it-IT" b="1" dirty="0"/>
              <a:t> o videosorveglianza possono aiutare a prevenire episodi di furto o bullismo (non possono essere usati per fini diversi da quelli della sicurezza).</a:t>
            </a:r>
          </a:p>
          <a:p>
            <a:pPr marL="257175" indent="-257175" algn="just">
              <a:buFont typeface="Arial" panose="020B0604020202020204" pitchFamily="34" charset="0"/>
              <a:buChar char="•"/>
            </a:pPr>
            <a:r>
              <a:rPr lang="it-IT" b="1" dirty="0"/>
              <a:t>Gli impianti di videosorveglianza vanno </a:t>
            </a:r>
            <a:r>
              <a:rPr lang="it-IT" b="1" dirty="0">
                <a:solidFill>
                  <a:srgbClr val="FF0000"/>
                </a:solidFill>
              </a:rPr>
              <a:t>installati all’esterno </a:t>
            </a:r>
            <a:r>
              <a:rPr lang="it-IT" b="1" dirty="0"/>
              <a:t>e in zona perimetrale o negli spazi più nascosti.</a:t>
            </a:r>
          </a:p>
          <a:p>
            <a:pPr marL="257175" indent="-257175" algn="just">
              <a:buFont typeface="Arial" panose="020B0604020202020204" pitchFamily="34" charset="0"/>
              <a:buChar char="•"/>
            </a:pPr>
            <a:r>
              <a:rPr lang="it-IT" b="1" dirty="0"/>
              <a:t>Vi sia sempre la </a:t>
            </a:r>
            <a:r>
              <a:rPr lang="it-IT" b="1" dirty="0">
                <a:solidFill>
                  <a:srgbClr val="FF0000"/>
                </a:solidFill>
              </a:rPr>
              <a:t>cartellonistica</a:t>
            </a:r>
            <a:r>
              <a:rPr lang="it-IT" b="1" dirty="0"/>
              <a:t> prevista dalle norme civili vigenti. </a:t>
            </a:r>
          </a:p>
          <a:p>
            <a:pPr marL="257175" indent="-257175" algn="just">
              <a:buFont typeface="Arial" panose="020B0604020202020204" pitchFamily="34" charset="0"/>
              <a:buChar char="•"/>
            </a:pPr>
            <a:r>
              <a:rPr lang="it-IT" b="1" dirty="0"/>
              <a:t>Venga sempre rispettata la normativa in materia di videosorveglianza e </a:t>
            </a:r>
            <a:r>
              <a:rPr lang="it-IT" b="1" dirty="0">
                <a:solidFill>
                  <a:srgbClr val="FF0000"/>
                </a:solidFill>
              </a:rPr>
              <a:t>privacy</a:t>
            </a:r>
            <a:r>
              <a:rPr lang="it-IT" b="1" dirty="0"/>
              <a:t>. </a:t>
            </a:r>
          </a:p>
          <a:p>
            <a:pPr marL="257175" indent="-257175" algn="just">
              <a:buFont typeface="Arial" panose="020B0604020202020204" pitchFamily="34" charset="0"/>
              <a:buChar char="•"/>
            </a:pPr>
            <a:r>
              <a:rPr lang="it-IT" b="1" dirty="0"/>
              <a:t>Si segua con attenzione la ripetuta presenza di adulti (soprattutto se non conosciuti) che </a:t>
            </a:r>
            <a:r>
              <a:rPr lang="it-IT" b="1" dirty="0">
                <a:solidFill>
                  <a:srgbClr val="FF0000"/>
                </a:solidFill>
              </a:rPr>
              <a:t>stazionano senza apparente motivo</a:t>
            </a:r>
            <a:r>
              <a:rPr lang="it-IT" b="1" dirty="0"/>
              <a:t>.</a:t>
            </a:r>
          </a:p>
          <a:p>
            <a:pPr marL="257175" indent="-257175" algn="just">
              <a:buFont typeface="Arial" panose="020B0604020202020204" pitchFamily="34" charset="0"/>
              <a:buChar char="•"/>
            </a:pPr>
            <a:r>
              <a:rPr lang="it-IT" b="1" dirty="0"/>
              <a:t>Una buona illuminazione delle aree perimetrali e dei cortili può essere un valido deterrente da comportamenti non opportuni.</a:t>
            </a:r>
          </a:p>
        </p:txBody>
      </p:sp>
      <p:sp>
        <p:nvSpPr>
          <p:cNvPr id="2" name="Rettangolo 1"/>
          <p:cNvSpPr/>
          <p:nvPr/>
        </p:nvSpPr>
        <p:spPr>
          <a:xfrm>
            <a:off x="4191000" y="6096000"/>
            <a:ext cx="4005943" cy="584775"/>
          </a:xfrm>
          <a:prstGeom prst="rect">
            <a:avLst/>
          </a:prstGeom>
        </p:spPr>
        <p:txBody>
          <a:bodyPr wrap="square">
            <a:spAutoFit/>
          </a:bodyPr>
          <a:lstStyle/>
          <a:p>
            <a:pPr algn="r"/>
            <a:r>
              <a:rPr lang="it-IT" sz="3200" b="1" dirty="0">
                <a:solidFill>
                  <a:srgbClr val="00B050"/>
                </a:solidFill>
              </a:rPr>
              <a:t>Cortili e spazi aperti</a:t>
            </a: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46323">
            <a:off x="235710" y="4711514"/>
            <a:ext cx="1148777" cy="1148777"/>
          </a:xfrm>
          <a:prstGeom prst="rect">
            <a:avLst/>
          </a:prstGeom>
        </p:spPr>
      </p:pic>
    </p:spTree>
    <p:extLst>
      <p:ext uri="{BB962C8B-B14F-4D97-AF65-F5344CB8AC3E}">
        <p14:creationId xmlns:p14="http://schemas.microsoft.com/office/powerpoint/2010/main" val="187151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calcmode="lin" valueType="num">
                                      <p:cBhvr>
                                        <p:cTn id="16"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7"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8"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9" dur="10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heel(1)">
                                      <p:cBhvr>
                                        <p:cTn id="24" dur="20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wheel(1)">
                                      <p:cBhvr>
                                        <p:cTn id="29" dur="2000"/>
                                        <p:tgtEl>
                                          <p:spTgt spid="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wipe(down)">
                                      <p:cBhvr>
                                        <p:cTn id="34" dur="580">
                                          <p:stCondLst>
                                            <p:cond delay="0"/>
                                          </p:stCondLst>
                                        </p:cTn>
                                        <p:tgtEl>
                                          <p:spTgt spid="5">
                                            <p:txEl>
                                              <p:pRg st="5" end="5"/>
                                            </p:txEl>
                                          </p:spTgt>
                                        </p:tgtEl>
                                      </p:cBhvr>
                                    </p:animEffect>
                                    <p:anim calcmode="lin" valueType="num">
                                      <p:cBhvr>
                                        <p:cTn id="35"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xEl>
                                              <p:pRg st="5" end="5"/>
                                            </p:txEl>
                                          </p:spTgt>
                                        </p:tgtEl>
                                      </p:cBhvr>
                                      <p:to x="100000" y="60000"/>
                                    </p:animScale>
                                    <p:animScale>
                                      <p:cBhvr>
                                        <p:cTn id="41" dur="166" decel="50000">
                                          <p:stCondLst>
                                            <p:cond delay="676"/>
                                          </p:stCondLst>
                                        </p:cTn>
                                        <p:tgtEl>
                                          <p:spTgt spid="5">
                                            <p:txEl>
                                              <p:pRg st="5" end="5"/>
                                            </p:txEl>
                                          </p:spTgt>
                                        </p:tgtEl>
                                      </p:cBhvr>
                                      <p:to x="100000" y="100000"/>
                                    </p:animScale>
                                    <p:animScale>
                                      <p:cBhvr>
                                        <p:cTn id="42" dur="26">
                                          <p:stCondLst>
                                            <p:cond delay="1312"/>
                                          </p:stCondLst>
                                        </p:cTn>
                                        <p:tgtEl>
                                          <p:spTgt spid="5">
                                            <p:txEl>
                                              <p:pRg st="5" end="5"/>
                                            </p:txEl>
                                          </p:spTgt>
                                        </p:tgtEl>
                                      </p:cBhvr>
                                      <p:to x="100000" y="80000"/>
                                    </p:animScale>
                                    <p:animScale>
                                      <p:cBhvr>
                                        <p:cTn id="43" dur="166" decel="50000">
                                          <p:stCondLst>
                                            <p:cond delay="1338"/>
                                          </p:stCondLst>
                                        </p:cTn>
                                        <p:tgtEl>
                                          <p:spTgt spid="5">
                                            <p:txEl>
                                              <p:pRg st="5" end="5"/>
                                            </p:txEl>
                                          </p:spTgt>
                                        </p:tgtEl>
                                      </p:cBhvr>
                                      <p:to x="100000" y="100000"/>
                                    </p:animScale>
                                    <p:animScale>
                                      <p:cBhvr>
                                        <p:cTn id="44" dur="26">
                                          <p:stCondLst>
                                            <p:cond delay="1642"/>
                                          </p:stCondLst>
                                        </p:cTn>
                                        <p:tgtEl>
                                          <p:spTgt spid="5">
                                            <p:txEl>
                                              <p:pRg st="5" end="5"/>
                                            </p:txEl>
                                          </p:spTgt>
                                        </p:tgtEl>
                                      </p:cBhvr>
                                      <p:to x="100000" y="90000"/>
                                    </p:animScale>
                                    <p:animScale>
                                      <p:cBhvr>
                                        <p:cTn id="45" dur="166" decel="50000">
                                          <p:stCondLst>
                                            <p:cond delay="1668"/>
                                          </p:stCondLst>
                                        </p:cTn>
                                        <p:tgtEl>
                                          <p:spTgt spid="5">
                                            <p:txEl>
                                              <p:pRg st="5" end="5"/>
                                            </p:txEl>
                                          </p:spTgt>
                                        </p:tgtEl>
                                      </p:cBhvr>
                                      <p:to x="100000" y="100000"/>
                                    </p:animScale>
                                    <p:animScale>
                                      <p:cBhvr>
                                        <p:cTn id="46" dur="26">
                                          <p:stCondLst>
                                            <p:cond delay="1808"/>
                                          </p:stCondLst>
                                        </p:cTn>
                                        <p:tgtEl>
                                          <p:spTgt spid="5">
                                            <p:txEl>
                                              <p:pRg st="5" end="5"/>
                                            </p:txEl>
                                          </p:spTgt>
                                        </p:tgtEl>
                                      </p:cBhvr>
                                      <p:to x="100000" y="95000"/>
                                    </p:animScale>
                                    <p:animScale>
                                      <p:cBhvr>
                                        <p:cTn id="47" dur="166" decel="50000">
                                          <p:stCondLst>
                                            <p:cond delay="1834"/>
                                          </p:stCondLst>
                                        </p:cTn>
                                        <p:tgtEl>
                                          <p:spTgt spid="5">
                                            <p:txEl>
                                              <p:pRg st="5" end="5"/>
                                            </p:txEl>
                                          </p:spTgt>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circle(in)">
                                      <p:cBhvr>
                                        <p:cTn id="52" dur="2000"/>
                                        <p:tgtEl>
                                          <p:spTgt spid="5">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 calcmode="lin" valueType="num">
                                      <p:cBhvr>
                                        <p:cTn id="57"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8"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9" dur="500"/>
                                        <p:tgtEl>
                                          <p:spTgt spid="5">
                                            <p:txEl>
                                              <p:pRg st="7" end="7"/>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13830" r="14115"/>
          <a:stretch/>
        </p:blipFill>
        <p:spPr>
          <a:xfrm rot="20612253">
            <a:off x="4763197" y="4225450"/>
            <a:ext cx="2288108" cy="1587767"/>
          </a:xfrm>
          <a:prstGeom prst="rect">
            <a:avLst/>
          </a:prstGeom>
        </p:spPr>
      </p:pic>
      <p:sp>
        <p:nvSpPr>
          <p:cNvPr id="4" name="CasellaDiTesto 3"/>
          <p:cNvSpPr txBox="1"/>
          <p:nvPr/>
        </p:nvSpPr>
        <p:spPr>
          <a:xfrm>
            <a:off x="1371600" y="609600"/>
            <a:ext cx="6672943" cy="2934137"/>
          </a:xfrm>
          <a:prstGeom prst="rect">
            <a:avLst/>
          </a:prstGeom>
          <a:noFill/>
        </p:spPr>
        <p:txBody>
          <a:bodyPr wrap="square" rtlCol="0">
            <a:spAutoFit/>
          </a:bodyPr>
          <a:lstStyle/>
          <a:p>
            <a:pPr algn="just">
              <a:spcBef>
                <a:spcPts val="450"/>
              </a:spcBef>
              <a:spcAft>
                <a:spcPts val="450"/>
              </a:spcAft>
            </a:pPr>
            <a:r>
              <a:rPr lang="it-IT" sz="2100" b="1" dirty="0">
                <a:solidFill>
                  <a:srgbClr val="C00000"/>
                </a:solidFill>
              </a:rPr>
              <a:t>All’interno</a:t>
            </a:r>
            <a:r>
              <a:rPr lang="it-IT" sz="2100" b="1" dirty="0"/>
              <a:t> degli ambienti parrocchiali o ecclesiali: impedire che i ragazzi possano entrare e permanere in luoghi nascosti alla vista o privi di qualsiasi controllo.</a:t>
            </a:r>
          </a:p>
          <a:p>
            <a:pPr algn="just">
              <a:spcBef>
                <a:spcPts val="450"/>
              </a:spcBef>
              <a:spcAft>
                <a:spcPts val="450"/>
              </a:spcAft>
            </a:pPr>
            <a:endParaRPr lang="it-IT" sz="2100" b="1" dirty="0"/>
          </a:p>
          <a:p>
            <a:pPr algn="just">
              <a:spcBef>
                <a:spcPts val="450"/>
              </a:spcBef>
              <a:spcAft>
                <a:spcPts val="450"/>
              </a:spcAft>
            </a:pPr>
            <a:r>
              <a:rPr lang="it-IT" sz="2100" b="1" dirty="0"/>
              <a:t>In attività </a:t>
            </a:r>
            <a:r>
              <a:rPr lang="it-IT" sz="2100" b="1" dirty="0">
                <a:solidFill>
                  <a:srgbClr val="C00000"/>
                </a:solidFill>
              </a:rPr>
              <a:t>al di fuori </a:t>
            </a:r>
            <a:r>
              <a:rPr lang="it-IT" sz="2100" b="1" dirty="0"/>
              <a:t>dei luoghi parrocchiali: vanno evitati luoghi troppo aperti e difficilmente controllabili (giochi dispersivi in spazi aperti per bambini troppo piccoli o giochi notturni in aree non delimitate).</a:t>
            </a:r>
          </a:p>
        </p:txBody>
      </p:sp>
    </p:spTree>
    <p:extLst>
      <p:ext uri="{BB962C8B-B14F-4D97-AF65-F5344CB8AC3E}">
        <p14:creationId xmlns:p14="http://schemas.microsoft.com/office/powerpoint/2010/main" val="162957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par>
                                <p:cTn id="8" presetID="45"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anim calcmode="lin" valueType="num">
                                      <p:cBhvr>
                                        <p:cTn id="11" dur="2000" fill="hold"/>
                                        <p:tgtEl>
                                          <p:spTgt spid="2"/>
                                        </p:tgtEl>
                                        <p:attrNameLst>
                                          <p:attrName>ppt_w</p:attrName>
                                        </p:attrNameLst>
                                      </p:cBhvr>
                                      <p:tavLst>
                                        <p:tav tm="0" fmla="#ppt_w*sin(2.5*pi*$)">
                                          <p:val>
                                            <p:fltVal val="0"/>
                                          </p:val>
                                        </p:tav>
                                        <p:tav tm="100000">
                                          <p:val>
                                            <p:fltVal val="1"/>
                                          </p:val>
                                        </p:tav>
                                      </p:tavLst>
                                    </p:anim>
                                    <p:anim calcmode="lin" valueType="num">
                                      <p:cBhvr>
                                        <p:cTn id="12"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357312" y="1943542"/>
            <a:ext cx="6934200" cy="4062651"/>
          </a:xfrm>
          <a:prstGeom prst="rect">
            <a:avLst/>
          </a:prstGeom>
          <a:noFill/>
        </p:spPr>
        <p:txBody>
          <a:bodyPr wrap="square" rtlCol="0">
            <a:spAutoFit/>
          </a:bodyPr>
          <a:lstStyle/>
          <a:p>
            <a:pPr marL="402431" indent="-271463" algn="just">
              <a:buFont typeface="Arial" panose="020B0604020202020204" pitchFamily="34" charset="0"/>
              <a:buChar char="•"/>
            </a:pPr>
            <a:r>
              <a:rPr lang="it-IT" sz="2700" b="1" dirty="0"/>
              <a:t>Garantire la sicurezza dei luoghi</a:t>
            </a:r>
          </a:p>
          <a:p>
            <a:pPr marL="402431" indent="-271463" algn="just">
              <a:buFont typeface="Arial" panose="020B0604020202020204" pitchFamily="34" charset="0"/>
              <a:buChar char="•"/>
            </a:pPr>
            <a:r>
              <a:rPr lang="it-IT" sz="2700" b="1" dirty="0"/>
              <a:t>Scegliere gli spazi adatti in base all’età dei destinatari dell’attività</a:t>
            </a:r>
          </a:p>
          <a:p>
            <a:pPr marL="402431" indent="-271463" algn="just">
              <a:buFont typeface="Arial" panose="020B0604020202020204" pitchFamily="34" charset="0"/>
              <a:buChar char="•"/>
            </a:pPr>
            <a:r>
              <a:rPr lang="it-IT" sz="2700" b="1" dirty="0"/>
              <a:t>Custodire e vigilare gli spazi</a:t>
            </a:r>
          </a:p>
          <a:p>
            <a:pPr marL="402431" indent="-271463" algn="just">
              <a:buFont typeface="Arial" panose="020B0604020202020204" pitchFamily="34" charset="0"/>
              <a:buChar char="•"/>
            </a:pPr>
            <a:r>
              <a:rPr lang="it-IT" sz="2700" b="1" dirty="0"/>
              <a:t>Gestire gli accessi</a:t>
            </a:r>
          </a:p>
          <a:p>
            <a:pPr marL="402431" indent="-271463">
              <a:buFont typeface="Arial" panose="020B0604020202020204" pitchFamily="34" charset="0"/>
              <a:buChar char="•"/>
            </a:pPr>
            <a:r>
              <a:rPr lang="it-IT" sz="2700" b="1" dirty="0"/>
              <a:t>Sicurezza degli ambienti e degli impianti</a:t>
            </a:r>
          </a:p>
          <a:p>
            <a:pPr marL="402431" indent="-271463">
              <a:buFont typeface="Arial" panose="020B0604020202020204" pitchFamily="34" charset="0"/>
              <a:buChar char="•"/>
            </a:pPr>
            <a:r>
              <a:rPr lang="it-IT" sz="2700" b="1" dirty="0"/>
              <a:t>Opportuno che vi sia almeno un referente adulto e competente</a:t>
            </a:r>
            <a:endParaRPr lang="it-IT" sz="1500" b="1" dirty="0"/>
          </a:p>
          <a:p>
            <a:pPr marL="257175" indent="-257175" algn="just">
              <a:buFont typeface="Arial" panose="020B0604020202020204" pitchFamily="34" charset="0"/>
              <a:buChar char="•"/>
            </a:pPr>
            <a:endParaRPr lang="it-IT" sz="2700" dirty="0"/>
          </a:p>
          <a:p>
            <a:endParaRPr lang="it-IT" sz="1500" dirty="0"/>
          </a:p>
        </p:txBody>
      </p:sp>
      <p:pic>
        <p:nvPicPr>
          <p:cNvPr id="6" name="Immagine 5"/>
          <p:cNvPicPr>
            <a:picLocks noChangeAspect="1"/>
          </p:cNvPicPr>
          <p:nvPr/>
        </p:nvPicPr>
        <p:blipFill rotWithShape="1">
          <a:blip r:embed="rId3" cstate="print">
            <a:extLst>
              <a:ext uri="{28A0092B-C50C-407E-A947-70E740481C1C}">
                <a14:useLocalDpi xmlns:a14="http://schemas.microsoft.com/office/drawing/2010/main" val="0"/>
              </a:ext>
            </a:extLst>
          </a:blip>
          <a:srcRect b="47122"/>
          <a:stretch/>
        </p:blipFill>
        <p:spPr>
          <a:xfrm>
            <a:off x="5105400" y="5257800"/>
            <a:ext cx="3899102" cy="1534886"/>
          </a:xfrm>
          <a:prstGeom prst="rect">
            <a:avLst/>
          </a:prstGeom>
        </p:spPr>
      </p:pic>
      <p:pic>
        <p:nvPicPr>
          <p:cNvPr id="2" name="Immagine 1"/>
          <p:cNvPicPr>
            <a:picLocks noChangeAspect="1"/>
          </p:cNvPicPr>
          <p:nvPr/>
        </p:nvPicPr>
        <p:blipFill>
          <a:blip r:embed="rId4"/>
          <a:stretch>
            <a:fillRect/>
          </a:stretch>
        </p:blipFill>
        <p:spPr>
          <a:xfrm>
            <a:off x="152400" y="0"/>
            <a:ext cx="2486025" cy="1838325"/>
          </a:xfrm>
          <a:prstGeom prst="rect">
            <a:avLst/>
          </a:prstGeom>
        </p:spPr>
      </p:pic>
    </p:spTree>
    <p:extLst>
      <p:ext uri="{BB962C8B-B14F-4D97-AF65-F5344CB8AC3E}">
        <p14:creationId xmlns:p14="http://schemas.microsoft.com/office/powerpoint/2010/main" val="4059055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7726" y="112902"/>
            <a:ext cx="8848547" cy="1001394"/>
          </a:xfrm>
          <a:prstGeom prst="rect">
            <a:avLst/>
          </a:prstGeom>
        </p:spPr>
        <p:txBody>
          <a:bodyPr wrap="square" lIns="0" tIns="0" rIns="0" bIns="0">
            <a:normAutofit/>
          </a:bodyPr>
          <a:lstStyle/>
          <a:p>
            <a:pPr>
              <a:spcAft>
                <a:spcPts val="450"/>
              </a:spcAft>
              <a:tabLst>
                <a:tab pos="1755458" algn="l"/>
              </a:tabLst>
            </a:pPr>
            <a:r>
              <a:rPr lang="it-IT" sz="3200" b="1" i="0">
                <a:solidFill>
                  <a:srgbClr val="C00000"/>
                </a:solidFill>
                <a:latin typeface="Verdana"/>
                <a:ea typeface="+mj-ea"/>
                <a:cs typeface="Verdana"/>
              </a:rPr>
              <a:t>Chiesa – sacrestia</a:t>
            </a:r>
          </a:p>
        </p:txBody>
      </p:sp>
      <p:pic>
        <p:nvPicPr>
          <p:cNvPr id="4" name="Immagine 3"/>
          <p:cNvPicPr>
            <a:picLocks noChangeAspect="1"/>
          </p:cNvPicPr>
          <p:nvPr/>
        </p:nvPicPr>
        <p:blipFill rotWithShape="1">
          <a:blip r:embed="rId3" cstate="print">
            <a:extLst>
              <a:ext uri="{28A0092B-C50C-407E-A947-70E740481C1C}">
                <a14:useLocalDpi xmlns:a14="http://schemas.microsoft.com/office/drawing/2010/main" val="0"/>
              </a:ext>
            </a:extLst>
          </a:blip>
          <a:srcRect l="34399" r="14535"/>
          <a:stretch/>
        </p:blipFill>
        <p:spPr>
          <a:xfrm>
            <a:off x="261010" y="2056509"/>
            <a:ext cx="3089275" cy="4385945"/>
          </a:xfrm>
          <a:prstGeom prst="rect">
            <a:avLst/>
          </a:prstGeom>
          <a:noFill/>
        </p:spPr>
      </p:pic>
      <p:sp>
        <p:nvSpPr>
          <p:cNvPr id="3" name="Rettangolo 2"/>
          <p:cNvSpPr/>
          <p:nvPr/>
        </p:nvSpPr>
        <p:spPr>
          <a:xfrm>
            <a:off x="4709160" y="1577340"/>
            <a:ext cx="3977640" cy="4526280"/>
          </a:xfrm>
          <a:prstGeom prst="rect">
            <a:avLst/>
          </a:prstGeom>
        </p:spPr>
        <p:txBody>
          <a:bodyPr wrap="square" lIns="0" tIns="0" rIns="0" bIns="0">
            <a:normAutofit/>
          </a:bodyPr>
          <a:lstStyle/>
          <a:p>
            <a:pPr>
              <a:spcBef>
                <a:spcPts val="450"/>
              </a:spcBef>
              <a:spcAft>
                <a:spcPts val="450"/>
              </a:spcAft>
              <a:tabLst>
                <a:tab pos="1755458" algn="l"/>
              </a:tabLst>
            </a:pPr>
            <a:r>
              <a:rPr lang="it-IT" b="1" i="0">
                <a:latin typeface="Verdana"/>
                <a:ea typeface="+mn-ea"/>
                <a:cs typeface="Verdana"/>
              </a:rPr>
              <a:t>La custodia dei luoghi liturgici sia consona alla sacralità dei luoghi. Anche per gli spazi annessi (sacrestie, magazzini, solai, campanili, accessi alle cantorie) sia effettivo un controllo dell’accessibilità (anche solo in termini di chiusura a chiave) sia per questioni di sicurezza che di prudenza. </a:t>
            </a:r>
          </a:p>
        </p:txBody>
      </p:sp>
    </p:spTree>
    <p:extLst>
      <p:ext uri="{BB962C8B-B14F-4D97-AF65-F5344CB8AC3E}">
        <p14:creationId xmlns:p14="http://schemas.microsoft.com/office/powerpoint/2010/main" val="1461618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olo 1"/>
          <p:cNvSpPr>
            <a:spLocks noGrp="1"/>
          </p:cNvSpPr>
          <p:nvPr>
            <p:ph type="title"/>
          </p:nvPr>
        </p:nvSpPr>
        <p:spPr>
          <a:xfrm>
            <a:off x="628650" y="468113"/>
            <a:ext cx="3473274" cy="1383109"/>
          </a:xfrm>
        </p:spPr>
        <p:txBody>
          <a:bodyPr anchor="b">
            <a:normAutofit/>
          </a:bodyPr>
          <a:lstStyle/>
          <a:p>
            <a:r>
              <a:rPr lang="it-IT" sz="3300">
                <a:solidFill>
                  <a:schemeClr val="bg1"/>
                </a:solidFill>
              </a:rPr>
              <a:t>Penitenzieria</a:t>
            </a:r>
          </a:p>
        </p:txBody>
      </p:sp>
      <p:cxnSp>
        <p:nvCxnSpPr>
          <p:cNvPr id="33" name="Straight Connector 32">
            <a:extLst>
              <a:ext uri="{FF2B5EF4-FFF2-40B4-BE49-F238E27FC236}">
                <a16:creationId xmlns:a16="http://schemas.microsoft.com/office/drawing/2014/main" id="{DAE05351-315A-4BA9-A90A-FE5C949522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851222"/>
            <a:ext cx="408622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egnaposto testo 2"/>
          <p:cNvSpPr>
            <a:spLocks noGrp="1"/>
          </p:cNvSpPr>
          <p:nvPr>
            <p:ph type="body" idx="1"/>
          </p:nvPr>
        </p:nvSpPr>
        <p:spPr>
          <a:xfrm>
            <a:off x="628650" y="2120204"/>
            <a:ext cx="3790950" cy="4356794"/>
          </a:xfrm>
        </p:spPr>
        <p:txBody>
          <a:bodyPr>
            <a:normAutofit/>
          </a:bodyPr>
          <a:lstStyle/>
          <a:p>
            <a:pPr>
              <a:lnSpc>
                <a:spcPct val="90000"/>
              </a:lnSpc>
              <a:tabLst>
                <a:tab pos="1755458" algn="l"/>
              </a:tabLst>
            </a:pPr>
            <a:r>
              <a:rPr lang="it-IT" sz="1200" dirty="0">
                <a:solidFill>
                  <a:schemeClr val="bg1"/>
                </a:solidFill>
              </a:rPr>
              <a:t>Per quanto attiene alle penitenzierie, esse siano sempre in luoghi visibili e – se non collocate all’interno della chiesa – </a:t>
            </a:r>
          </a:p>
          <a:p>
            <a:pPr>
              <a:lnSpc>
                <a:spcPct val="90000"/>
              </a:lnSpc>
              <a:tabLst>
                <a:tab pos="1755458" algn="l"/>
              </a:tabLst>
            </a:pPr>
            <a:r>
              <a:rPr lang="it-IT" sz="1200" dirty="0">
                <a:solidFill>
                  <a:schemeClr val="bg1"/>
                </a:solidFill>
              </a:rPr>
              <a:t>siano posizionate in spazi adiacenti, non nascosti.  Si eviti di celebrare il sacramento della riconciliazione in spazi annessi alla chiesa non consoni o improvvisati o defilati.</a:t>
            </a:r>
          </a:p>
          <a:p>
            <a:pPr>
              <a:lnSpc>
                <a:spcPct val="90000"/>
              </a:lnSpc>
              <a:tabLst>
                <a:tab pos="1755458" algn="l"/>
              </a:tabLst>
            </a:pPr>
            <a:endParaRPr lang="it-IT" sz="1200" dirty="0">
              <a:solidFill>
                <a:schemeClr val="bg1"/>
              </a:solidFill>
            </a:endParaRPr>
          </a:p>
          <a:p>
            <a:pPr>
              <a:lnSpc>
                <a:spcPct val="90000"/>
              </a:lnSpc>
              <a:spcBef>
                <a:spcPts val="450"/>
              </a:spcBef>
              <a:spcAft>
                <a:spcPts val="450"/>
              </a:spcAft>
              <a:tabLst>
                <a:tab pos="1755458" algn="l"/>
              </a:tabLst>
            </a:pPr>
            <a:r>
              <a:rPr lang="it-IT" sz="1200" dirty="0">
                <a:solidFill>
                  <a:schemeClr val="bg1"/>
                </a:solidFill>
              </a:rPr>
              <a:t>Il parlare e la gestualità del confessore non sia mai equivoca, quand’anche essa in - tenda essere di giusto conforto. Anche e soprattutto in presenza di bambini si ricordi sempre il dovere di rispettarne l’intimità e la sensibilità. </a:t>
            </a:r>
          </a:p>
          <a:p>
            <a:pPr>
              <a:lnSpc>
                <a:spcPct val="90000"/>
              </a:lnSpc>
              <a:spcBef>
                <a:spcPts val="450"/>
              </a:spcBef>
              <a:spcAft>
                <a:spcPts val="450"/>
              </a:spcAft>
              <a:tabLst>
                <a:tab pos="1755458" algn="l"/>
              </a:tabLst>
            </a:pPr>
            <a:r>
              <a:rPr lang="it-IT" sz="1200" dirty="0">
                <a:solidFill>
                  <a:schemeClr val="bg1"/>
                </a:solidFill>
              </a:rPr>
              <a:t>Sempre opportuno che le confessioni di minori avvengano in luoghi consoni, preferibilmente in chiesa o in penitenzieria, visibili da altri adulti, meglio se gli stessi genitori. </a:t>
            </a:r>
          </a:p>
          <a:p>
            <a:pPr>
              <a:lnSpc>
                <a:spcPct val="90000"/>
              </a:lnSpc>
              <a:spcBef>
                <a:spcPts val="450"/>
              </a:spcBef>
              <a:spcAft>
                <a:spcPts val="450"/>
              </a:spcAft>
              <a:tabLst>
                <a:tab pos="1755458" algn="l"/>
              </a:tabLst>
            </a:pPr>
            <a:r>
              <a:rPr lang="it-IT" sz="1200" dirty="0">
                <a:solidFill>
                  <a:schemeClr val="bg1"/>
                </a:solidFill>
              </a:rPr>
              <a:t>Da evitare che il sacerdote si ritrovi da solo con un minore nella propria abitazione</a:t>
            </a:r>
          </a:p>
          <a:p>
            <a:pPr>
              <a:lnSpc>
                <a:spcPct val="90000"/>
              </a:lnSpc>
            </a:pPr>
            <a:endParaRPr lang="it-IT" sz="800" dirty="0">
              <a:solidFill>
                <a:schemeClr val="bg1"/>
              </a:solidFill>
            </a:endParaRPr>
          </a:p>
        </p:txBody>
      </p:sp>
      <p:pic>
        <p:nvPicPr>
          <p:cNvPr id="4" name="Immagine 3"/>
          <p:cNvPicPr>
            <a:picLocks noChangeAspect="1"/>
          </p:cNvPicPr>
          <p:nvPr/>
        </p:nvPicPr>
        <p:blipFill rotWithShape="1">
          <a:blip r:embed="rId2"/>
          <a:srcRect l="5616" r="45915" b="-2"/>
          <a:stretch/>
        </p:blipFill>
        <p:spPr>
          <a:xfrm>
            <a:off x="4886795" y="1159668"/>
            <a:ext cx="4257205" cy="5698332"/>
          </a:xfrm>
          <a:prstGeom prst="rect">
            <a:avLst/>
          </a:prstGeom>
        </p:spPr>
      </p:pic>
      <p:grpSp>
        <p:nvGrpSpPr>
          <p:cNvPr id="35" name="Group 34">
            <a:extLst>
              <a:ext uri="{FF2B5EF4-FFF2-40B4-BE49-F238E27FC236}">
                <a16:creationId xmlns:a16="http://schemas.microsoft.com/office/drawing/2014/main" id="{9D20816A-53A8-414B-9615-2877C10816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64420" y="1850813"/>
            <a:ext cx="4917221" cy="5007187"/>
            <a:chOff x="6833344" y="1502570"/>
            <a:chExt cx="4917221" cy="5007187"/>
          </a:xfrm>
        </p:grpSpPr>
        <p:cxnSp>
          <p:nvCxnSpPr>
            <p:cNvPr id="36" name="Straight Connector 35">
              <a:extLst>
                <a:ext uri="{FF2B5EF4-FFF2-40B4-BE49-F238E27FC236}">
                  <a16:creationId xmlns:a16="http://schemas.microsoft.com/office/drawing/2014/main" id="{49CC84F6-0A3D-42D4-84D1-34E857123F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6833344" y="1502570"/>
              <a:ext cx="0" cy="500718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76FD32F-1C07-4AF8-994F-CDC99B5D4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6836570" y="1502570"/>
              <a:ext cx="49139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2737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219200" y="533400"/>
            <a:ext cx="7467600" cy="5646674"/>
          </a:xfrm>
          <a:prstGeom prst="rect">
            <a:avLst/>
          </a:prstGeom>
        </p:spPr>
        <p:txBody>
          <a:bodyPr wrap="square">
            <a:spAutoFit/>
          </a:bodyPr>
          <a:lstStyle/>
          <a:p>
            <a:pPr algn="just">
              <a:lnSpc>
                <a:spcPct val="115000"/>
              </a:lnSpc>
              <a:spcAft>
                <a:spcPts val="450"/>
              </a:spcAft>
              <a:tabLst>
                <a:tab pos="1755458" algn="l"/>
              </a:tabLst>
            </a:pPr>
            <a:r>
              <a:rPr lang="it-IT" b="1" dirty="0"/>
              <a:t>Nella casa parrocchiale vi risieda stabilmente il sacerdote. La parte riservata ad abitazione privata della </a:t>
            </a:r>
            <a:r>
              <a:rPr lang="it-IT" b="1" dirty="0">
                <a:solidFill>
                  <a:srgbClr val="FF0000"/>
                </a:solidFill>
              </a:rPr>
              <a:t>casa parrocchiale non è luogo di ospitalità </a:t>
            </a:r>
            <a:r>
              <a:rPr lang="it-IT" b="1" dirty="0"/>
              <a:t>continuativa o emergenziale, tantomeno di minori. </a:t>
            </a:r>
          </a:p>
          <a:p>
            <a:pPr algn="just">
              <a:lnSpc>
                <a:spcPct val="115000"/>
              </a:lnSpc>
              <a:spcAft>
                <a:spcPts val="450"/>
              </a:spcAft>
              <a:tabLst>
                <a:tab pos="1755458" algn="l"/>
              </a:tabLst>
            </a:pPr>
            <a:r>
              <a:rPr lang="it-IT" b="1" dirty="0"/>
              <a:t>Nel caso in cui qualcuno si trovi nell’emergenza di trovare momentanea accoglienza, ciò avvenga presso le strutture appositamente dedicate oppure in strutture parrocchiali separate dall’abitazione del sacerdote e comunque in via del tutto provvisoria. </a:t>
            </a:r>
          </a:p>
          <a:p>
            <a:pPr algn="just">
              <a:lnSpc>
                <a:spcPct val="115000"/>
              </a:lnSpc>
              <a:spcAft>
                <a:spcPts val="450"/>
              </a:spcAft>
              <a:tabLst>
                <a:tab pos="1755458" algn="l"/>
              </a:tabLst>
            </a:pPr>
            <a:endParaRPr lang="it-IT" b="1" dirty="0"/>
          </a:p>
          <a:p>
            <a:pPr algn="just">
              <a:spcAft>
                <a:spcPts val="450"/>
              </a:spcAft>
              <a:tabLst>
                <a:tab pos="1755458" algn="l"/>
              </a:tabLst>
            </a:pPr>
            <a:endParaRPr lang="it-IT" b="1" dirty="0"/>
          </a:p>
          <a:p>
            <a:pPr algn="just">
              <a:spcAft>
                <a:spcPts val="450"/>
              </a:spcAft>
              <a:tabLst>
                <a:tab pos="1755458" algn="l"/>
              </a:tabLst>
            </a:pPr>
            <a:endParaRPr lang="it-IT" b="1" dirty="0"/>
          </a:p>
          <a:p>
            <a:pPr algn="just">
              <a:spcAft>
                <a:spcPts val="450"/>
              </a:spcAft>
              <a:tabLst>
                <a:tab pos="1755458" algn="l"/>
              </a:tabLst>
            </a:pPr>
            <a:endParaRPr lang="it-IT" dirty="0"/>
          </a:p>
          <a:p>
            <a:pPr algn="just">
              <a:spcAft>
                <a:spcPts val="450"/>
              </a:spcAft>
              <a:tabLst>
                <a:tab pos="1755458" algn="l"/>
              </a:tabLst>
            </a:pPr>
            <a:endParaRPr lang="it-IT" dirty="0"/>
          </a:p>
          <a:p>
            <a:pPr algn="just">
              <a:spcAft>
                <a:spcPts val="450"/>
              </a:spcAft>
              <a:tabLst>
                <a:tab pos="1755458" algn="l"/>
              </a:tabLst>
            </a:pPr>
            <a:endParaRPr lang="it-IT" dirty="0"/>
          </a:p>
          <a:p>
            <a:pPr algn="just">
              <a:spcAft>
                <a:spcPts val="450"/>
              </a:spcAft>
              <a:tabLst>
                <a:tab pos="1755458" algn="l"/>
              </a:tabLst>
            </a:pPr>
            <a:r>
              <a:rPr lang="it-IT" dirty="0"/>
              <a:t>Anche le iniziative di convivenza educativa di adolescenti e giovani avvengano sempre e solo nelle parti pubbliche degli edifici parrocchiali, non nelle stanze di abitazione del parroco. In ogni caso ci sia un’adeguata presenza di educatori maggiorenni.</a:t>
            </a:r>
          </a:p>
        </p:txBody>
      </p:sp>
      <p:sp>
        <p:nvSpPr>
          <p:cNvPr id="4" name="Rettangolo 3"/>
          <p:cNvSpPr/>
          <p:nvPr/>
        </p:nvSpPr>
        <p:spPr>
          <a:xfrm>
            <a:off x="1221581" y="6170549"/>
            <a:ext cx="7465219" cy="587853"/>
          </a:xfrm>
          <a:prstGeom prst="rect">
            <a:avLst/>
          </a:prstGeom>
        </p:spPr>
        <p:txBody>
          <a:bodyPr wrap="square">
            <a:spAutoFit/>
          </a:bodyPr>
          <a:lstStyle/>
          <a:p>
            <a:pPr>
              <a:lnSpc>
                <a:spcPct val="115000"/>
              </a:lnSpc>
              <a:spcAft>
                <a:spcPts val="450"/>
              </a:spcAft>
              <a:tabLst>
                <a:tab pos="1755458" algn="l"/>
              </a:tabLst>
            </a:pPr>
            <a:r>
              <a:rPr lang="it-IT" sz="2800" b="1" dirty="0">
                <a:solidFill>
                  <a:srgbClr val="4EA020"/>
                </a:solidFill>
              </a:rPr>
              <a:t>Casa parrocchiale e abitazione dei sacerdoti</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895600"/>
            <a:ext cx="2538412" cy="1683078"/>
          </a:xfrm>
          <a:prstGeom prst="rect">
            <a:avLst/>
          </a:prstGeom>
        </p:spPr>
      </p:pic>
      <p:sp>
        <p:nvSpPr>
          <p:cNvPr id="3" name="Rettangolo 2"/>
          <p:cNvSpPr/>
          <p:nvPr/>
        </p:nvSpPr>
        <p:spPr>
          <a:xfrm>
            <a:off x="6215062" y="2743200"/>
            <a:ext cx="2371725" cy="1754326"/>
          </a:xfrm>
          <a:prstGeom prst="rect">
            <a:avLst/>
          </a:prstGeom>
        </p:spPr>
        <p:txBody>
          <a:bodyPr wrap="square">
            <a:spAutoFit/>
          </a:bodyPr>
          <a:lstStyle/>
          <a:p>
            <a:pPr algn="just">
              <a:spcAft>
                <a:spcPts val="450"/>
              </a:spcAft>
              <a:tabLst>
                <a:tab pos="1755458" algn="l"/>
              </a:tabLst>
            </a:pPr>
            <a:r>
              <a:rPr lang="it-IT" dirty="0"/>
              <a:t>Sempre opportuna, soprattutto se sono coinvolti minori, la presenza di una terza persona adulta oltre al sacerdote e all’ospite. </a:t>
            </a:r>
          </a:p>
        </p:txBody>
      </p:sp>
    </p:spTree>
    <p:extLst>
      <p:ext uri="{BB962C8B-B14F-4D97-AF65-F5344CB8AC3E}">
        <p14:creationId xmlns:p14="http://schemas.microsoft.com/office/powerpoint/2010/main" val="214852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p:cNvPicPr>
            <a:picLocks noChangeAspect="1"/>
          </p:cNvPicPr>
          <p:nvPr/>
        </p:nvPicPr>
        <p:blipFill rotWithShape="1">
          <a:blip r:embed="rId2"/>
          <a:srcRect l="4996" r="16778" b="-2"/>
          <a:stretch/>
        </p:blipFill>
        <p:spPr>
          <a:xfrm>
            <a:off x="2352291"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3" name="Immagine 2"/>
          <p:cNvPicPr>
            <a:picLocks noChangeAspect="1"/>
          </p:cNvPicPr>
          <p:nvPr/>
        </p:nvPicPr>
        <p:blipFill rotWithShape="1">
          <a:blip r:embed="rId3"/>
          <a:srcRect l="7214" r="5024" b="3"/>
          <a:stretch/>
        </p:blipFill>
        <p:spPr>
          <a:xfrm>
            <a:off x="5536267" y="3456433"/>
            <a:ext cx="3607733"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2" name="Immagine 1"/>
          <p:cNvPicPr>
            <a:picLocks noChangeAspect="1"/>
          </p:cNvPicPr>
          <p:nvPr/>
        </p:nvPicPr>
        <p:blipFill rotWithShape="1">
          <a:blip r:embed="rId4"/>
          <a:srcRect l="7870" r="9863" b="-3"/>
          <a:stretch/>
        </p:blipFill>
        <p:spPr>
          <a:xfrm>
            <a:off x="2392071"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3" name="Freeform: Shape 12">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ttangolo 4"/>
          <p:cNvSpPr/>
          <p:nvPr/>
        </p:nvSpPr>
        <p:spPr>
          <a:xfrm>
            <a:off x="233029" y="1728498"/>
            <a:ext cx="2262429" cy="3922776"/>
          </a:xfrm>
          <a:prstGeom prst="rect">
            <a:avLst/>
          </a:prstGeom>
        </p:spPr>
        <p:txBody>
          <a:bodyPr vert="horz" lIns="91440" tIns="45720" rIns="91440" bIns="45720" rtlCol="0">
            <a:normAutofit/>
          </a:bodyPr>
          <a:lstStyle/>
          <a:p>
            <a:pPr>
              <a:lnSpc>
                <a:spcPct val="90000"/>
              </a:lnSpc>
              <a:spcAft>
                <a:spcPts val="600"/>
              </a:spcAft>
            </a:pPr>
            <a:r>
              <a:rPr lang="en-US" sz="2400" b="1" dirty="0" err="1">
                <a:solidFill>
                  <a:srgbClr val="FF0000"/>
                </a:solidFill>
              </a:rPr>
              <a:t>Identificando</a:t>
            </a:r>
            <a:r>
              <a:rPr lang="en-US" sz="2400" b="1" dirty="0">
                <a:solidFill>
                  <a:srgbClr val="FF0000"/>
                </a:solidFill>
              </a:rPr>
              <a:t> </a:t>
            </a:r>
            <a:r>
              <a:rPr lang="en-US" sz="2400" b="1" dirty="0" err="1">
                <a:solidFill>
                  <a:srgbClr val="FF0000"/>
                </a:solidFill>
              </a:rPr>
              <a:t>i</a:t>
            </a:r>
            <a:r>
              <a:rPr lang="en-US" sz="2400" b="1" dirty="0">
                <a:solidFill>
                  <a:srgbClr val="FF0000"/>
                </a:solidFill>
              </a:rPr>
              <a:t> </a:t>
            </a:r>
            <a:r>
              <a:rPr lang="en-US" sz="2400" b="1" dirty="0" err="1">
                <a:solidFill>
                  <a:srgbClr val="FF0000"/>
                </a:solidFill>
              </a:rPr>
              <a:t>fattori</a:t>
            </a:r>
            <a:r>
              <a:rPr lang="en-US" sz="2400" b="1" dirty="0">
                <a:solidFill>
                  <a:srgbClr val="FF0000"/>
                </a:solidFill>
              </a:rPr>
              <a:t> di </a:t>
            </a:r>
            <a:r>
              <a:rPr lang="en-US" sz="2400" b="1" dirty="0" err="1">
                <a:solidFill>
                  <a:srgbClr val="FF0000"/>
                </a:solidFill>
              </a:rPr>
              <a:t>rischio</a:t>
            </a:r>
            <a:r>
              <a:rPr lang="en-US" sz="2400" b="1" dirty="0">
                <a:solidFill>
                  <a:srgbClr val="FF0000"/>
                </a:solidFill>
              </a:rPr>
              <a:t> </a:t>
            </a:r>
            <a:r>
              <a:rPr lang="en-US" sz="2400" b="1" dirty="0" err="1">
                <a:solidFill>
                  <a:srgbClr val="FF0000"/>
                </a:solidFill>
              </a:rPr>
              <a:t>nell’ambiente</a:t>
            </a:r>
            <a:r>
              <a:rPr lang="en-US" sz="2400" b="1" dirty="0">
                <a:solidFill>
                  <a:srgbClr val="FF0000"/>
                </a:solidFill>
              </a:rPr>
              <a:t> e </a:t>
            </a:r>
            <a:r>
              <a:rPr lang="en-US" sz="2400" b="1" dirty="0" err="1">
                <a:solidFill>
                  <a:srgbClr val="FF0000"/>
                </a:solidFill>
              </a:rPr>
              <a:t>nelle</a:t>
            </a:r>
            <a:r>
              <a:rPr lang="en-US" sz="2400" b="1" dirty="0">
                <a:solidFill>
                  <a:srgbClr val="FF0000"/>
                </a:solidFill>
              </a:rPr>
              <a:t> </a:t>
            </a:r>
            <a:r>
              <a:rPr lang="en-US" sz="2400" b="1" dirty="0" err="1">
                <a:solidFill>
                  <a:srgbClr val="FF0000"/>
                </a:solidFill>
              </a:rPr>
              <a:t>persone</a:t>
            </a:r>
            <a:r>
              <a:rPr lang="en-US" sz="2400" b="1" dirty="0">
                <a:solidFill>
                  <a:srgbClr val="FF0000"/>
                </a:solidFill>
              </a:rPr>
              <a:t> e, </a:t>
            </a:r>
            <a:r>
              <a:rPr lang="en-US" sz="2400" b="1" dirty="0" err="1">
                <a:solidFill>
                  <a:srgbClr val="FF0000"/>
                </a:solidFill>
              </a:rPr>
              <a:t>nel</a:t>
            </a:r>
            <a:r>
              <a:rPr lang="en-US" sz="2400" b="1" dirty="0">
                <a:solidFill>
                  <a:srgbClr val="FF0000"/>
                </a:solidFill>
              </a:rPr>
              <a:t> </a:t>
            </a:r>
            <a:r>
              <a:rPr lang="en-US" sz="2400" b="1" dirty="0" err="1">
                <a:solidFill>
                  <a:srgbClr val="FF0000"/>
                </a:solidFill>
              </a:rPr>
              <a:t>contempo</a:t>
            </a:r>
            <a:r>
              <a:rPr lang="en-US" sz="2400" b="1" dirty="0">
                <a:solidFill>
                  <a:srgbClr val="FF0000"/>
                </a:solidFill>
              </a:rPr>
              <a:t>, </a:t>
            </a:r>
            <a:r>
              <a:rPr lang="en-US" sz="2400" b="1" dirty="0" err="1">
                <a:solidFill>
                  <a:srgbClr val="FF0000"/>
                </a:solidFill>
              </a:rPr>
              <a:t>attivando</a:t>
            </a:r>
            <a:r>
              <a:rPr lang="en-US" sz="2400" b="1" dirty="0">
                <a:solidFill>
                  <a:srgbClr val="FF0000"/>
                </a:solidFill>
              </a:rPr>
              <a:t> </a:t>
            </a:r>
            <a:r>
              <a:rPr lang="en-US" sz="2400" b="1" dirty="0" err="1">
                <a:solidFill>
                  <a:srgbClr val="FF0000"/>
                </a:solidFill>
              </a:rPr>
              <a:t>azioni</a:t>
            </a:r>
            <a:r>
              <a:rPr lang="en-US" sz="2400" b="1" dirty="0">
                <a:solidFill>
                  <a:srgbClr val="FF0000"/>
                </a:solidFill>
              </a:rPr>
              <a:t> di </a:t>
            </a:r>
            <a:r>
              <a:rPr lang="en-US" sz="2400" b="1" dirty="0" err="1">
                <a:solidFill>
                  <a:srgbClr val="FF0000"/>
                </a:solidFill>
              </a:rPr>
              <a:t>protezione</a:t>
            </a:r>
            <a:endParaRPr lang="en-US" sz="2400" b="1" dirty="0">
              <a:solidFill>
                <a:srgbClr val="FF0000"/>
              </a:solidFill>
            </a:endParaRPr>
          </a:p>
        </p:txBody>
      </p:sp>
      <p:pic>
        <p:nvPicPr>
          <p:cNvPr id="6" name="Immagine 5"/>
          <p:cNvPicPr>
            <a:picLocks noChangeAspect="1"/>
          </p:cNvPicPr>
          <p:nvPr/>
        </p:nvPicPr>
        <p:blipFill rotWithShape="1">
          <a:blip r:embed="rId5"/>
          <a:srcRect l="16817" r="12938" b="1"/>
          <a:stretch/>
        </p:blipFill>
        <p:spPr>
          <a:xfrm>
            <a:off x="5553279" y="10"/>
            <a:ext cx="3590721"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3066384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209800" y="1066800"/>
            <a:ext cx="5410200" cy="2322174"/>
          </a:xfrm>
          <a:prstGeom prst="rect">
            <a:avLst/>
          </a:prstGeom>
        </p:spPr>
        <p:txBody>
          <a:bodyPr wrap="square">
            <a:spAutoFit/>
          </a:bodyPr>
          <a:lstStyle/>
          <a:p>
            <a:pPr algn="just">
              <a:lnSpc>
                <a:spcPct val="115000"/>
              </a:lnSpc>
              <a:spcAft>
                <a:spcPts val="450"/>
              </a:spcAft>
              <a:tabLst>
                <a:tab pos="1755458" algn="l"/>
              </a:tabLst>
            </a:pPr>
            <a:r>
              <a:rPr lang="it-IT" dirty="0">
                <a:latin typeface="Bookman Old Style" panose="02050604050505020204" pitchFamily="18" charset="0"/>
                <a:ea typeface="Calibri" panose="020F0502020204030204" pitchFamily="34" charset="0"/>
                <a:cs typeface="Times New Roman" panose="02020603050405020304" pitchFamily="18" charset="0"/>
              </a:rPr>
              <a:t>Anche l’eventuale dazione di denaro deve essere trasparente e non esposta a possibili successive letture strumentali o tendenziose: </a:t>
            </a:r>
            <a:r>
              <a:rPr lang="it-IT" dirty="0">
                <a:solidFill>
                  <a:srgbClr val="C00000"/>
                </a:solidFill>
                <a:latin typeface="Bookman Old Style" panose="02050604050505020204" pitchFamily="18" charset="0"/>
                <a:ea typeface="Calibri" panose="020F0502020204030204" pitchFamily="34" charset="0"/>
                <a:cs typeface="Times New Roman" panose="02020603050405020304" pitchFamily="18" charset="0"/>
              </a:rPr>
              <a:t>evitare la consegna personale di denaro (tanto più a minori) </a:t>
            </a:r>
            <a:r>
              <a:rPr lang="it-IT" dirty="0">
                <a:latin typeface="Bookman Old Style" panose="02050604050505020204" pitchFamily="18" charset="0"/>
                <a:ea typeface="Calibri" panose="020F0502020204030204" pitchFamily="34" charset="0"/>
                <a:cs typeface="Times New Roman" panose="02020603050405020304" pitchFamily="18" charset="0"/>
              </a:rPr>
              <a:t>e ricorrere invece ad associazioni (Caritas o Conferenza S. Vincenzo parrocchiale).</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3810000"/>
            <a:ext cx="3250259" cy="1504749"/>
          </a:xfrm>
          <a:prstGeom prst="rect">
            <a:avLst/>
          </a:prstGeom>
        </p:spPr>
      </p:pic>
    </p:spTree>
    <p:extLst>
      <p:ext uri="{BB962C8B-B14F-4D97-AF65-F5344CB8AC3E}">
        <p14:creationId xmlns:p14="http://schemas.microsoft.com/office/powerpoint/2010/main" val="2925130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a:extLst>
              <a:ext uri="{FF2B5EF4-FFF2-40B4-BE49-F238E27FC236}">
                <a16:creationId xmlns:a16="http://schemas.microsoft.com/office/drawing/2014/main" id="{AF740BE8-D0FD-C41D-C900-D5258DBF024C}"/>
              </a:ext>
            </a:extLst>
          </p:cNvPr>
          <p:cNvSpPr>
            <a:spLocks noGrp="1"/>
          </p:cNvSpPr>
          <p:nvPr>
            <p:ph type="title"/>
          </p:nvPr>
        </p:nvSpPr>
        <p:spPr>
          <a:xfrm>
            <a:off x="628650" y="365125"/>
            <a:ext cx="4045020" cy="1325563"/>
          </a:xfrm>
        </p:spPr>
        <p:txBody>
          <a:bodyPr>
            <a:normAutofit/>
          </a:bodyPr>
          <a:lstStyle/>
          <a:p>
            <a:r>
              <a:rPr lang="it-IT" dirty="0"/>
              <a:t>I LUOGHI «VIRTUALI»</a:t>
            </a:r>
          </a:p>
        </p:txBody>
      </p:sp>
      <p:sp>
        <p:nvSpPr>
          <p:cNvPr id="3" name="Segnaposto testo 2">
            <a:extLst>
              <a:ext uri="{FF2B5EF4-FFF2-40B4-BE49-F238E27FC236}">
                <a16:creationId xmlns:a16="http://schemas.microsoft.com/office/drawing/2014/main" id="{3D25BA79-5628-52D0-4F47-9CEB980F1D57}"/>
              </a:ext>
            </a:extLst>
          </p:cNvPr>
          <p:cNvSpPr>
            <a:spLocks noGrp="1"/>
          </p:cNvSpPr>
          <p:nvPr>
            <p:ph type="body" idx="1"/>
          </p:nvPr>
        </p:nvSpPr>
        <p:spPr>
          <a:xfrm>
            <a:off x="628650" y="1541752"/>
            <a:ext cx="4045020" cy="5163848"/>
          </a:xfrm>
        </p:spPr>
        <p:txBody>
          <a:bodyPr>
            <a:normAutofit/>
          </a:bodyPr>
          <a:lstStyle/>
          <a:p>
            <a:pPr>
              <a:lnSpc>
                <a:spcPct val="90000"/>
              </a:lnSpc>
              <a:spcAft>
                <a:spcPts val="600"/>
              </a:spcAft>
            </a:pPr>
            <a:r>
              <a:rPr lang="it-IT" sz="1300" dirty="0"/>
              <a:t>Oggi, ogni relazioni, compresa quella educativa, difficilmente può configurarsi prescindendo totalmente dai social media: il digitale è uno dei modi ordinari attraverso il quale prendono forma le relazioni soprattutto, ma non solo, tra i più giovani. </a:t>
            </a:r>
          </a:p>
          <a:p>
            <a:pPr>
              <a:lnSpc>
                <a:spcPct val="90000"/>
              </a:lnSpc>
              <a:spcAft>
                <a:spcPts val="600"/>
              </a:spcAft>
            </a:pPr>
            <a:endParaRPr lang="it-IT" sz="1300" dirty="0"/>
          </a:p>
          <a:p>
            <a:pPr>
              <a:lnSpc>
                <a:spcPct val="90000"/>
              </a:lnSpc>
              <a:spcAft>
                <a:spcPts val="600"/>
              </a:spcAft>
            </a:pPr>
            <a:r>
              <a:rPr lang="it-IT" sz="1300" dirty="0"/>
              <a:t>Questa nuova forma di comunicazione non deve essere demonizzata, ma neppure però può essere assunta acriticamente dimenticando come i social media sono spesso anche il luogo nel quale si consumano condotte abusanti. </a:t>
            </a:r>
          </a:p>
          <a:p>
            <a:pPr>
              <a:lnSpc>
                <a:spcPct val="90000"/>
              </a:lnSpc>
              <a:spcAft>
                <a:spcPts val="600"/>
              </a:spcAft>
            </a:pPr>
            <a:endParaRPr lang="it-IT" sz="1300" dirty="0"/>
          </a:p>
          <a:p>
            <a:pPr>
              <a:lnSpc>
                <a:spcPct val="90000"/>
              </a:lnSpc>
              <a:spcAft>
                <a:spcPts val="600"/>
              </a:spcAft>
            </a:pPr>
            <a:r>
              <a:rPr lang="it-IT" sz="1300" dirty="0"/>
              <a:t>La storia di un minore abusato in rete è la storia delle sue immagini. Non si può dimenticare come anche ciò che viene pubblicato non solo rimane nella rete, ma costituisce la reputazione virtuale e non solo di chi lo pubblica perché, ciò che è virtuale è reale.</a:t>
            </a:r>
          </a:p>
          <a:p>
            <a:pPr>
              <a:lnSpc>
                <a:spcPct val="90000"/>
              </a:lnSpc>
              <a:spcAft>
                <a:spcPts val="600"/>
              </a:spcAft>
            </a:pPr>
            <a:endParaRPr lang="it-IT" sz="1300" dirty="0"/>
          </a:p>
          <a:p>
            <a:pPr>
              <a:lnSpc>
                <a:spcPct val="90000"/>
              </a:lnSpc>
              <a:spcAft>
                <a:spcPts val="600"/>
              </a:spcAft>
            </a:pPr>
            <a:r>
              <a:rPr lang="it-IT" sz="1300" dirty="0"/>
              <a:t>Un operatore pastorale  «è» quello che pubblica in rete di sé …</a:t>
            </a:r>
          </a:p>
          <a:p>
            <a:pPr>
              <a:lnSpc>
                <a:spcPct val="90000"/>
              </a:lnSpc>
              <a:spcAft>
                <a:spcPts val="600"/>
              </a:spcAft>
            </a:pPr>
            <a:endParaRPr lang="it-IT" sz="1300" dirty="0"/>
          </a:p>
          <a:p>
            <a:pPr>
              <a:lnSpc>
                <a:spcPct val="90000"/>
              </a:lnSpc>
              <a:spcAft>
                <a:spcPts val="600"/>
              </a:spcAft>
            </a:pPr>
            <a:endParaRPr lang="it-IT" sz="1300" dirty="0"/>
          </a:p>
        </p:txBody>
      </p:sp>
      <p:pic>
        <p:nvPicPr>
          <p:cNvPr id="4" name="Immagine 3">
            <a:extLst>
              <a:ext uri="{FF2B5EF4-FFF2-40B4-BE49-F238E27FC236}">
                <a16:creationId xmlns:a16="http://schemas.microsoft.com/office/drawing/2014/main" id="{6C4F8415-13B4-C82D-103C-9839D2AD01AB}"/>
              </a:ext>
            </a:extLst>
          </p:cNvPr>
          <p:cNvPicPr>
            <a:picLocks noChangeAspect="1"/>
          </p:cNvPicPr>
          <p:nvPr/>
        </p:nvPicPr>
        <p:blipFill rotWithShape="1">
          <a:blip r:embed="rId2"/>
          <a:srcRect l="23389" r="33537" b="1"/>
          <a:stretch/>
        </p:blipFill>
        <p:spPr>
          <a:xfrm>
            <a:off x="5070795" y="242243"/>
            <a:ext cx="3719720" cy="4184276"/>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16088198-A053-7507-4C91-833C4D997A2A}"/>
              </a:ext>
            </a:extLst>
          </p:cNvPr>
          <p:cNvSpPr txBox="1"/>
          <p:nvPr/>
        </p:nvSpPr>
        <p:spPr>
          <a:xfrm>
            <a:off x="5398751" y="4771182"/>
            <a:ext cx="2698680" cy="1200329"/>
          </a:xfrm>
          <a:prstGeom prst="rect">
            <a:avLst/>
          </a:prstGeom>
          <a:noFill/>
        </p:spPr>
        <p:txBody>
          <a:bodyPr wrap="square" rtlCol="0">
            <a:spAutoFit/>
          </a:bodyPr>
          <a:lstStyle/>
          <a:p>
            <a:pPr algn="ctr"/>
            <a:r>
              <a:rPr lang="it-IT" dirty="0">
                <a:solidFill>
                  <a:srgbClr val="FF0000"/>
                </a:solidFill>
              </a:rPr>
              <a:t>Informazione, conoscenza, criteri per il discernimento e verifica dei modi di «abitare» la rete</a:t>
            </a:r>
          </a:p>
        </p:txBody>
      </p:sp>
    </p:spTree>
    <p:extLst>
      <p:ext uri="{BB962C8B-B14F-4D97-AF65-F5344CB8AC3E}">
        <p14:creationId xmlns:p14="http://schemas.microsoft.com/office/powerpoint/2010/main" val="4293103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B1E4BE1-4008-D3BE-C2A0-813FACDF2500}"/>
              </a:ext>
            </a:extLst>
          </p:cNvPr>
          <p:cNvSpPr>
            <a:spLocks noGrp="1"/>
          </p:cNvSpPr>
          <p:nvPr>
            <p:ph type="title"/>
          </p:nvPr>
        </p:nvSpPr>
        <p:spPr>
          <a:xfrm>
            <a:off x="429369" y="238539"/>
            <a:ext cx="8263890" cy="757205"/>
          </a:xfrm>
        </p:spPr>
        <p:txBody>
          <a:bodyPr anchor="b">
            <a:normAutofit/>
          </a:bodyPr>
          <a:lstStyle/>
          <a:p>
            <a:r>
              <a:rPr lang="it-IT" sz="4400" dirty="0"/>
              <a:t>Qualche suggerimento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testo 2">
            <a:extLst>
              <a:ext uri="{FF2B5EF4-FFF2-40B4-BE49-F238E27FC236}">
                <a16:creationId xmlns:a16="http://schemas.microsoft.com/office/drawing/2014/main" id="{DF12A4D1-1EEA-54AE-B324-3BC15190C88E}"/>
              </a:ext>
            </a:extLst>
          </p:cNvPr>
          <p:cNvSpPr>
            <a:spLocks noGrp="1"/>
          </p:cNvSpPr>
          <p:nvPr>
            <p:ph type="body" idx="1"/>
          </p:nvPr>
        </p:nvSpPr>
        <p:spPr>
          <a:xfrm>
            <a:off x="429369" y="1904999"/>
            <a:ext cx="5035164" cy="5191539"/>
          </a:xfrm>
        </p:spPr>
        <p:txBody>
          <a:bodyPr anchor="t">
            <a:noAutofit/>
          </a:bodyPr>
          <a:lstStyle/>
          <a:p>
            <a:pPr marL="228600" indent="-228600" algn="just">
              <a:lnSpc>
                <a:spcPct val="90000"/>
              </a:lnSpc>
              <a:spcAft>
                <a:spcPts val="600"/>
              </a:spcAft>
              <a:buFont typeface="Arial" panose="020B0604020202020204" pitchFamily="34" charset="0"/>
              <a:buChar char="•"/>
            </a:pPr>
            <a:r>
              <a:rPr lang="it-IT" sz="1100" dirty="0"/>
              <a:t>a) Le attività virtuali con i minori devono essere circoscritte solamente ai tempi e ai modi della proposta educativa della parrocchia a cui i genitori hanno aderito.</a:t>
            </a:r>
          </a:p>
          <a:p>
            <a:pPr marL="228600" indent="-228600" algn="just">
              <a:lnSpc>
                <a:spcPct val="90000"/>
              </a:lnSpc>
              <a:spcAft>
                <a:spcPts val="600"/>
              </a:spcAft>
              <a:buFont typeface="Arial" panose="020B0604020202020204" pitchFamily="34" charset="0"/>
              <a:buChar char="•"/>
            </a:pPr>
            <a:endParaRPr lang="it-IT" sz="1100" dirty="0"/>
          </a:p>
          <a:p>
            <a:pPr marL="171450" indent="-171450" algn="just">
              <a:lnSpc>
                <a:spcPct val="90000"/>
              </a:lnSpc>
              <a:spcAft>
                <a:spcPts val="600"/>
              </a:spcAft>
              <a:buFont typeface="Arial" panose="020B0604020202020204" pitchFamily="34" charset="0"/>
              <a:buChar char="•"/>
            </a:pPr>
            <a:r>
              <a:rPr lang="it-IT" sz="1100" dirty="0"/>
              <a:t>b) I genitori devono essere messi a conoscenza della pianificazione delle attività virtuali.</a:t>
            </a:r>
          </a:p>
          <a:p>
            <a:pPr marL="171450" indent="-171450" algn="just">
              <a:lnSpc>
                <a:spcPct val="90000"/>
              </a:lnSpc>
              <a:spcAft>
                <a:spcPts val="600"/>
              </a:spcAft>
              <a:buFont typeface="Arial" panose="020B0604020202020204" pitchFamily="34" charset="0"/>
              <a:buChar char="•"/>
            </a:pPr>
            <a:endParaRPr lang="it-IT" sz="1100" dirty="0"/>
          </a:p>
          <a:p>
            <a:pPr marL="171450" indent="-171450" algn="just">
              <a:lnSpc>
                <a:spcPct val="90000"/>
              </a:lnSpc>
              <a:spcAft>
                <a:spcPts val="600"/>
              </a:spcAft>
              <a:buFont typeface="Arial" panose="020B0604020202020204" pitchFamily="34" charset="0"/>
              <a:buChar char="•"/>
            </a:pPr>
            <a:r>
              <a:rPr lang="it-IT" sz="1100" dirty="0"/>
              <a:t>c) I contatti dei minori utilizzati per le attività virtuali devono essere indicati dai genitori.</a:t>
            </a:r>
          </a:p>
          <a:p>
            <a:pPr marL="171450" indent="-171450" algn="just">
              <a:lnSpc>
                <a:spcPct val="90000"/>
              </a:lnSpc>
              <a:spcAft>
                <a:spcPts val="600"/>
              </a:spcAft>
              <a:buFont typeface="Arial" panose="020B0604020202020204" pitchFamily="34" charset="0"/>
              <a:buChar char="•"/>
            </a:pPr>
            <a:endParaRPr lang="it-IT" sz="1100" dirty="0"/>
          </a:p>
          <a:p>
            <a:pPr marL="171450" indent="-171450" algn="just">
              <a:lnSpc>
                <a:spcPct val="90000"/>
              </a:lnSpc>
              <a:spcAft>
                <a:spcPts val="600"/>
              </a:spcAft>
              <a:buFont typeface="Arial" panose="020B0604020202020204" pitchFamily="34" charset="0"/>
              <a:buChar char="•"/>
            </a:pPr>
            <a:r>
              <a:rPr lang="it-IT" sz="1100" dirty="0"/>
              <a:t>d) Animatori e adulti convocano e sono amministratori esclusivamente di quegli incontri che sono stati programmati e stabiliti di concerto con il responsabile delle attività pastorali della parrocchia e non devono contattare, né farsi contattare, dai minori in momenti diversi dalle attività pianificate.</a:t>
            </a:r>
          </a:p>
          <a:p>
            <a:pPr marL="171450" indent="-171450" algn="just">
              <a:lnSpc>
                <a:spcPct val="90000"/>
              </a:lnSpc>
              <a:spcAft>
                <a:spcPts val="600"/>
              </a:spcAft>
              <a:buFont typeface="Arial" panose="020B0604020202020204" pitchFamily="34" charset="0"/>
              <a:buChar char="•"/>
            </a:pPr>
            <a:endParaRPr lang="it-IT" sz="1100" dirty="0"/>
          </a:p>
          <a:p>
            <a:pPr marL="171450" indent="-171450" algn="just">
              <a:lnSpc>
                <a:spcPct val="90000"/>
              </a:lnSpc>
              <a:spcAft>
                <a:spcPts val="600"/>
              </a:spcAft>
              <a:buFont typeface="Arial" panose="020B0604020202020204" pitchFamily="34" charset="0"/>
              <a:buChar char="•"/>
            </a:pPr>
            <a:r>
              <a:rPr lang="it-IT" sz="1100" dirty="0"/>
              <a:t>e) Il link di invito ad attività on line come videochiamate deve essere inviato personalmente ai destinatari.</a:t>
            </a:r>
          </a:p>
          <a:p>
            <a:pPr marL="171450" indent="-171450" algn="just">
              <a:lnSpc>
                <a:spcPct val="90000"/>
              </a:lnSpc>
              <a:spcAft>
                <a:spcPts val="600"/>
              </a:spcAft>
              <a:buFont typeface="Arial" panose="020B0604020202020204" pitchFamily="34" charset="0"/>
              <a:buChar char="•"/>
            </a:pPr>
            <a:endParaRPr lang="it-IT" sz="1100" dirty="0"/>
          </a:p>
          <a:p>
            <a:pPr marL="171450" indent="-171450" algn="just">
              <a:lnSpc>
                <a:spcPct val="90000"/>
              </a:lnSpc>
              <a:spcAft>
                <a:spcPts val="600"/>
              </a:spcAft>
              <a:buFont typeface="Arial" panose="020B0604020202020204" pitchFamily="34" charset="0"/>
              <a:buChar char="•"/>
            </a:pPr>
            <a:r>
              <a:rPr lang="it-IT" sz="1100" dirty="0"/>
              <a:t>f) Si tenga presente che attività come videochiamate di gruppo sono delle “finestre aperte” all’interno delle case e delle famiglie con tutte le avvertenze che questo comporta. Da qui anche l’opportunità che avvengano in orari nei quali possa essere presente un genitore. </a:t>
            </a:r>
          </a:p>
          <a:p>
            <a:pPr marL="171450" indent="-171450" algn="just">
              <a:lnSpc>
                <a:spcPct val="90000"/>
              </a:lnSpc>
              <a:spcAft>
                <a:spcPts val="600"/>
              </a:spcAft>
              <a:buFont typeface="Arial" panose="020B0604020202020204" pitchFamily="34" charset="0"/>
              <a:buChar char="•"/>
            </a:pPr>
            <a:r>
              <a:rPr lang="it-IT" sz="1200" dirty="0"/>
              <a:t>	</a:t>
            </a:r>
          </a:p>
        </p:txBody>
      </p:sp>
      <p:pic>
        <p:nvPicPr>
          <p:cNvPr id="4" name="Immagine 3">
            <a:extLst>
              <a:ext uri="{FF2B5EF4-FFF2-40B4-BE49-F238E27FC236}">
                <a16:creationId xmlns:a16="http://schemas.microsoft.com/office/drawing/2014/main" id="{A91D2636-EA34-9777-DF36-B3BD95EBD57A}"/>
              </a:ext>
            </a:extLst>
          </p:cNvPr>
          <p:cNvPicPr>
            <a:picLocks noChangeAspect="1"/>
          </p:cNvPicPr>
          <p:nvPr/>
        </p:nvPicPr>
        <p:blipFill rotWithShape="1">
          <a:blip r:embed="rId2"/>
          <a:srcRect l="30378" r="21606" b="-1"/>
          <a:stretch/>
        </p:blipFill>
        <p:spPr>
          <a:xfrm>
            <a:off x="5756743" y="2093976"/>
            <a:ext cx="2955798" cy="4096512"/>
          </a:xfrm>
          <a:prstGeom prst="rect">
            <a:avLst/>
          </a:prstGeom>
        </p:spPr>
      </p:pic>
    </p:spTree>
    <p:extLst>
      <p:ext uri="{BB962C8B-B14F-4D97-AF65-F5344CB8AC3E}">
        <p14:creationId xmlns:p14="http://schemas.microsoft.com/office/powerpoint/2010/main" val="1236097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5D0B51F-95AA-1AA9-59A5-C9965E6C1D98}"/>
              </a:ext>
            </a:extLst>
          </p:cNvPr>
          <p:cNvPicPr>
            <a:picLocks noChangeAspect="1"/>
          </p:cNvPicPr>
          <p:nvPr/>
        </p:nvPicPr>
        <p:blipFill rotWithShape="1">
          <a:blip r:embed="rId2"/>
          <a:srcRect l="18544" r="39098"/>
          <a:stretch/>
        </p:blipFill>
        <p:spPr>
          <a:xfrm>
            <a:off x="459388" y="608141"/>
            <a:ext cx="3595233" cy="5648280"/>
          </a:xfrm>
          <a:prstGeom prst="rect">
            <a:avLst/>
          </a:prstGeom>
        </p:spPr>
      </p:pic>
      <p:sp>
        <p:nvSpPr>
          <p:cNvPr id="17" name="Freeform: Shape 16">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465047" flipV="1">
            <a:off x="8727508" y="400406"/>
            <a:ext cx="310149"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320892">
            <a:off x="8227261" y="1322023"/>
            <a:ext cx="1341234" cy="332933"/>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320892">
            <a:off x="8227261" y="1322023"/>
            <a:ext cx="1341234" cy="332933"/>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7787083" y="58162"/>
            <a:ext cx="708625" cy="904406"/>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7787085" y="58161"/>
            <a:ext cx="708624" cy="904404"/>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egnaposto testo 2">
            <a:extLst>
              <a:ext uri="{FF2B5EF4-FFF2-40B4-BE49-F238E27FC236}">
                <a16:creationId xmlns:a16="http://schemas.microsoft.com/office/drawing/2014/main" id="{072F2E4C-1BA4-74BB-7E7A-1E2756369141}"/>
              </a:ext>
            </a:extLst>
          </p:cNvPr>
          <p:cNvSpPr>
            <a:spLocks noGrp="1"/>
          </p:cNvSpPr>
          <p:nvPr>
            <p:ph type="body" idx="1"/>
          </p:nvPr>
        </p:nvSpPr>
        <p:spPr>
          <a:xfrm>
            <a:off x="4572000" y="608140"/>
            <a:ext cx="4267200" cy="5868859"/>
          </a:xfrm>
        </p:spPr>
        <p:txBody>
          <a:bodyPr>
            <a:normAutofit fontScale="85000" lnSpcReduction="20000"/>
          </a:bodyPr>
          <a:lstStyle/>
          <a:p>
            <a:pPr algn="just">
              <a:lnSpc>
                <a:spcPct val="90000"/>
              </a:lnSpc>
              <a:spcAft>
                <a:spcPts val="600"/>
              </a:spcAft>
            </a:pPr>
            <a:r>
              <a:rPr lang="it-IT" sz="1300" dirty="0">
                <a:solidFill>
                  <a:schemeClr val="tx2"/>
                </a:solidFill>
              </a:rPr>
              <a:t>g</a:t>
            </a:r>
            <a:r>
              <a:rPr lang="it-IT" sz="1400" dirty="0"/>
              <a:t>) Animatori e adulti coinvolti in attività virtuali con i minori devono aver partecipato ad una formazione di base proposta dalla parrocchia.</a:t>
            </a:r>
          </a:p>
          <a:p>
            <a:pPr algn="just">
              <a:lnSpc>
                <a:spcPct val="90000"/>
              </a:lnSpc>
              <a:spcAft>
                <a:spcPts val="600"/>
              </a:spcAft>
            </a:pPr>
            <a:endParaRPr lang="it-IT" sz="1400" dirty="0"/>
          </a:p>
          <a:p>
            <a:pPr algn="just">
              <a:lnSpc>
                <a:spcPct val="90000"/>
              </a:lnSpc>
              <a:spcAft>
                <a:spcPts val="600"/>
              </a:spcAft>
            </a:pPr>
            <a:r>
              <a:rPr lang="it-IT" sz="1400" dirty="0"/>
              <a:t>h) Un animatore minorenne non può contattare altri minori se non con la presenza sulla piattaforma di almeno un adulto che si renda garante della correttezza dell'incontro virtuale.</a:t>
            </a:r>
          </a:p>
          <a:p>
            <a:pPr algn="just">
              <a:lnSpc>
                <a:spcPct val="90000"/>
              </a:lnSpc>
              <a:spcAft>
                <a:spcPts val="600"/>
              </a:spcAft>
            </a:pPr>
            <a:endParaRPr lang="it-IT" sz="1400" dirty="0"/>
          </a:p>
          <a:p>
            <a:pPr algn="just">
              <a:lnSpc>
                <a:spcPct val="90000"/>
              </a:lnSpc>
              <a:spcAft>
                <a:spcPts val="600"/>
              </a:spcAft>
            </a:pPr>
            <a:r>
              <a:rPr lang="it-IT" sz="1400" dirty="0"/>
              <a:t>i) Nel caso di comportamenti scorretti (visualizzazione di immagini, gesti e discorsi osceni o offensivi) da parte dei minori, l'adulto deve intervenire tempestivamente, eventualmente escludendo dall'incontro il minore.</a:t>
            </a:r>
          </a:p>
          <a:p>
            <a:pPr algn="just">
              <a:lnSpc>
                <a:spcPct val="90000"/>
              </a:lnSpc>
              <a:spcAft>
                <a:spcPts val="600"/>
              </a:spcAft>
            </a:pPr>
            <a:r>
              <a:rPr lang="it-IT" sz="1400" dirty="0"/>
              <a:t>j) Nel caso di interruzione della partecipazione del minore ad una attività programmata, il fatto sia segnalato ai genitori.</a:t>
            </a:r>
          </a:p>
          <a:p>
            <a:pPr algn="just">
              <a:lnSpc>
                <a:spcPct val="90000"/>
              </a:lnSpc>
              <a:spcAft>
                <a:spcPts val="600"/>
              </a:spcAft>
            </a:pPr>
            <a:endParaRPr lang="it-IT" sz="1400" dirty="0"/>
          </a:p>
          <a:p>
            <a:pPr algn="just">
              <a:lnSpc>
                <a:spcPct val="90000"/>
              </a:lnSpc>
              <a:spcAft>
                <a:spcPts val="600"/>
              </a:spcAft>
            </a:pPr>
            <a:r>
              <a:rPr lang="it-IT" sz="1400" dirty="0"/>
              <a:t>k) Nel caso in cui il minore non sia partecipe all'attività programmata (pur rimanendo connesso), sia richiamato alla partecipazione ed eventualmente il fatto sia segnalato ai genitori.</a:t>
            </a:r>
          </a:p>
          <a:p>
            <a:pPr algn="just">
              <a:lnSpc>
                <a:spcPct val="90000"/>
              </a:lnSpc>
              <a:spcAft>
                <a:spcPts val="600"/>
              </a:spcAft>
            </a:pPr>
            <a:endParaRPr lang="it-IT" sz="1400" dirty="0"/>
          </a:p>
          <a:p>
            <a:pPr algn="just">
              <a:lnSpc>
                <a:spcPct val="90000"/>
              </a:lnSpc>
              <a:spcAft>
                <a:spcPts val="600"/>
              </a:spcAft>
            </a:pPr>
            <a:r>
              <a:rPr lang="it-IT" sz="1400" dirty="0"/>
              <a:t>l) Non si sottovalutino eventuali segnali di disagio da parte del minore rispettando la sua contrarietà all’uso di comunicazioni a distanza.</a:t>
            </a:r>
          </a:p>
          <a:p>
            <a:pPr algn="just">
              <a:lnSpc>
                <a:spcPct val="90000"/>
              </a:lnSpc>
              <a:spcAft>
                <a:spcPts val="600"/>
              </a:spcAft>
            </a:pPr>
            <a:endParaRPr lang="it-IT" sz="1400" dirty="0"/>
          </a:p>
          <a:p>
            <a:pPr algn="just">
              <a:lnSpc>
                <a:spcPct val="90000"/>
              </a:lnSpc>
              <a:spcAft>
                <a:spcPts val="600"/>
              </a:spcAft>
            </a:pPr>
            <a:r>
              <a:rPr lang="it-IT" sz="1400" dirty="0"/>
              <a:t>m) La parrocchia scelga la piattaforma da utilizzare per le attività virtuali che le garantisce  l’accesso completo e l’amministrazione degli account che vengono assegnati agli adulti educatori e la garanzia della privacy (lo spazio utilizzato per condividere e salvare i file deve essere di proprietà della parrocchia che è garante e titolare del trattamento dei dati).</a:t>
            </a:r>
          </a:p>
          <a:p>
            <a:pPr algn="just">
              <a:lnSpc>
                <a:spcPct val="90000"/>
              </a:lnSpc>
              <a:spcAft>
                <a:spcPts val="600"/>
              </a:spcAft>
            </a:pPr>
            <a:endParaRPr lang="it-IT" sz="1400" dirty="0"/>
          </a:p>
          <a:p>
            <a:pPr>
              <a:lnSpc>
                <a:spcPct val="90000"/>
              </a:lnSpc>
              <a:spcAft>
                <a:spcPts val="600"/>
              </a:spcAft>
            </a:pPr>
            <a:endParaRPr lang="it-IT" sz="1400" dirty="0"/>
          </a:p>
        </p:txBody>
      </p:sp>
    </p:spTree>
    <p:extLst>
      <p:ext uri="{BB962C8B-B14F-4D97-AF65-F5344CB8AC3E}">
        <p14:creationId xmlns:p14="http://schemas.microsoft.com/office/powerpoint/2010/main" val="683627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solidFill>
                  <a:srgbClr val="FF0000"/>
                </a:solidFill>
              </a:rPr>
              <a:t>Gli strumenti</a:t>
            </a:r>
          </a:p>
        </p:txBody>
      </p:sp>
    </p:spTree>
    <p:extLst>
      <p:ext uri="{BB962C8B-B14F-4D97-AF65-F5344CB8AC3E}">
        <p14:creationId xmlns:p14="http://schemas.microsoft.com/office/powerpoint/2010/main" val="1771256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86913" y="804890"/>
            <a:ext cx="7204226" cy="984885"/>
          </a:xfrm>
          <a:prstGeom prst="rect">
            <a:avLst/>
          </a:prstGeom>
        </p:spPr>
        <p:txBody>
          <a:bodyPr wrap="square" lIns="0" tIns="0" rIns="0" bIns="0">
            <a:normAutofit/>
          </a:bodyPr>
          <a:lstStyle/>
          <a:p>
            <a:pPr>
              <a:spcAft>
                <a:spcPts val="450"/>
              </a:spcAft>
              <a:tabLst>
                <a:tab pos="1755458" algn="l"/>
              </a:tabLst>
            </a:pPr>
            <a:r>
              <a:rPr lang="it-IT" sz="3200" b="1" dirty="0">
                <a:solidFill>
                  <a:srgbClr val="00B050"/>
                </a:solidFill>
                <a:latin typeface="Verdana"/>
                <a:ea typeface="+mj-ea"/>
              </a:rPr>
              <a:t>L’autorizzazione scritta dei genitori</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50" y="2590001"/>
            <a:ext cx="3482975" cy="2317761"/>
          </a:xfrm>
          <a:prstGeom prst="rect">
            <a:avLst/>
          </a:prstGeom>
          <a:noFill/>
        </p:spPr>
      </p:pic>
      <p:sp>
        <p:nvSpPr>
          <p:cNvPr id="3" name="Rettangolo 2"/>
          <p:cNvSpPr/>
          <p:nvPr/>
        </p:nvSpPr>
        <p:spPr>
          <a:xfrm>
            <a:off x="4810328" y="2017343"/>
            <a:ext cx="3876472" cy="3468687"/>
          </a:xfrm>
          <a:prstGeom prst="rect">
            <a:avLst/>
          </a:prstGeom>
        </p:spPr>
        <p:txBody>
          <a:bodyPr wrap="square" lIns="0" tIns="0" rIns="0" bIns="0">
            <a:noAutofit/>
          </a:bodyPr>
          <a:lstStyle/>
          <a:p>
            <a:pPr>
              <a:lnSpc>
                <a:spcPct val="90000"/>
              </a:lnSpc>
              <a:spcAft>
                <a:spcPts val="600"/>
              </a:spcAft>
            </a:pPr>
            <a:r>
              <a:rPr lang="it-IT" sz="1400" b="1" dirty="0"/>
              <a:t>Alcune raccomandazioni: </a:t>
            </a:r>
          </a:p>
          <a:p>
            <a:pPr marL="342900" indent="-342900">
              <a:lnSpc>
                <a:spcPct val="90000"/>
              </a:lnSpc>
              <a:spcAft>
                <a:spcPts val="600"/>
              </a:spcAft>
              <a:buFont typeface="+mj-lt"/>
              <a:buAutoNum type="arabicPeriod"/>
            </a:pPr>
            <a:r>
              <a:rPr lang="it-IT" sz="1400" b="1" dirty="0"/>
              <a:t>È bene ottenere l’autorizzazione scritta dei genitori: basta una semplice firma. </a:t>
            </a:r>
          </a:p>
          <a:p>
            <a:pPr marL="342900" indent="-342900">
              <a:lnSpc>
                <a:spcPct val="90000"/>
              </a:lnSpc>
              <a:spcAft>
                <a:spcPts val="600"/>
              </a:spcAft>
              <a:buFont typeface="+mj-lt"/>
              <a:buAutoNum type="arabicPeriod"/>
            </a:pPr>
            <a:r>
              <a:rPr lang="it-IT" sz="1400" b="1" dirty="0"/>
              <a:t>Il modulo deve essere accompagnato da una descrizione dettagliata dell’attività.</a:t>
            </a:r>
          </a:p>
          <a:p>
            <a:pPr marL="342900" indent="-342900">
              <a:lnSpc>
                <a:spcPct val="90000"/>
              </a:lnSpc>
              <a:spcAft>
                <a:spcPts val="600"/>
              </a:spcAft>
              <a:buFont typeface="+mj-lt"/>
              <a:buAutoNum type="arabicPeriod"/>
            </a:pPr>
            <a:r>
              <a:rPr lang="it-IT" sz="1400" b="1" dirty="0"/>
              <a:t>Importante indicare la persona responsabile che il genitore possa contattare telefonicamente in caso di necessità. </a:t>
            </a:r>
          </a:p>
          <a:p>
            <a:pPr marL="342900" indent="-342900">
              <a:lnSpc>
                <a:spcPct val="90000"/>
              </a:lnSpc>
              <a:spcAft>
                <a:spcPts val="600"/>
              </a:spcAft>
              <a:buFont typeface="+mj-lt"/>
              <a:buAutoNum type="arabicPeriod"/>
            </a:pPr>
            <a:r>
              <a:rPr lang="it-IT" sz="1400" b="1" dirty="0"/>
              <a:t>Il modulo dovrebbe contenere la richiesta di un recapito telefonico dei genitori. Meglio richiedere ogni volta, nel modulo sottoscritto dai genitori, il numero telefonico in cui garantiscono la rintracciabilità. </a:t>
            </a:r>
          </a:p>
          <a:p>
            <a:pPr marL="342900" indent="-342900">
              <a:lnSpc>
                <a:spcPct val="90000"/>
              </a:lnSpc>
              <a:spcAft>
                <a:spcPts val="600"/>
              </a:spcAft>
              <a:buFont typeface="+mj-lt"/>
              <a:buAutoNum type="arabicPeriod"/>
            </a:pPr>
            <a:r>
              <a:rPr lang="it-IT" sz="1400" b="1" dirty="0"/>
              <a:t>Se previste delle riprese video/foto deve essere rilasciato da parte dei genitori uno specifico consenso al trattamento e alla diffusione.</a:t>
            </a:r>
          </a:p>
          <a:p>
            <a:pPr marL="342900" indent="-342900">
              <a:lnSpc>
                <a:spcPct val="90000"/>
              </a:lnSpc>
              <a:spcAft>
                <a:spcPts val="600"/>
              </a:spcAft>
              <a:buFont typeface="+mj-lt"/>
              <a:buAutoNum type="arabicPeriod"/>
            </a:pPr>
            <a:r>
              <a:rPr lang="it-IT" sz="1400" b="1" dirty="0"/>
              <a:t>È opportuno che le comunicazioni vengano date direttamente alle famiglie, mentre non è opportuno contattare il minore direttamente.</a:t>
            </a:r>
          </a:p>
        </p:txBody>
      </p:sp>
    </p:spTree>
    <p:extLst>
      <p:ext uri="{BB962C8B-B14F-4D97-AF65-F5344CB8AC3E}">
        <p14:creationId xmlns:p14="http://schemas.microsoft.com/office/powerpoint/2010/main" val="493048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FBF4C0C-F9C5-BF52-E512-1599F8A77598}"/>
              </a:ext>
            </a:extLst>
          </p:cNvPr>
          <p:cNvSpPr>
            <a:spLocks noGrp="1"/>
          </p:cNvSpPr>
          <p:nvPr>
            <p:ph type="title"/>
          </p:nvPr>
        </p:nvSpPr>
        <p:spPr>
          <a:xfrm>
            <a:off x="628650" y="345810"/>
            <a:ext cx="3840421" cy="1325563"/>
          </a:xfrm>
        </p:spPr>
        <p:txBody>
          <a:bodyPr>
            <a:normAutofit/>
          </a:bodyPr>
          <a:lstStyle/>
          <a:p>
            <a:pPr>
              <a:lnSpc>
                <a:spcPct val="90000"/>
              </a:lnSpc>
            </a:pPr>
            <a:r>
              <a:rPr lang="it-IT" dirty="0">
                <a:solidFill>
                  <a:srgbClr val="00B050"/>
                </a:solidFill>
              </a:rPr>
              <a:t>L’uso degli strumenti tecnologici</a:t>
            </a:r>
          </a:p>
        </p:txBody>
      </p:sp>
      <p:sp>
        <p:nvSpPr>
          <p:cNvPr id="3" name="Segnaposto testo 2">
            <a:extLst>
              <a:ext uri="{FF2B5EF4-FFF2-40B4-BE49-F238E27FC236}">
                <a16:creationId xmlns:a16="http://schemas.microsoft.com/office/drawing/2014/main" id="{1C993535-B3FA-71B0-370A-46B90A5491F5}"/>
              </a:ext>
            </a:extLst>
          </p:cNvPr>
          <p:cNvSpPr>
            <a:spLocks noGrp="1"/>
          </p:cNvSpPr>
          <p:nvPr>
            <p:ph type="body" idx="1"/>
          </p:nvPr>
        </p:nvSpPr>
        <p:spPr>
          <a:xfrm>
            <a:off x="584091" y="2160852"/>
            <a:ext cx="3819146" cy="4351338"/>
          </a:xfrm>
        </p:spPr>
        <p:txBody>
          <a:bodyPr>
            <a:normAutofit lnSpcReduction="10000"/>
          </a:bodyPr>
          <a:lstStyle/>
          <a:p>
            <a:pPr marL="171450" indent="-171450" algn="just">
              <a:lnSpc>
                <a:spcPct val="90000"/>
              </a:lnSpc>
              <a:spcAft>
                <a:spcPts val="600"/>
              </a:spcAft>
              <a:buFont typeface="Arial" panose="020B0604020202020204" pitchFamily="34" charset="0"/>
              <a:buChar char="•"/>
            </a:pPr>
            <a:r>
              <a:rPr lang="it-IT" sz="1200" dirty="0"/>
              <a:t>Le linee internet utilizzate dalla parrocchia, soprattutto quelle a connessione wireless, siano sempre protette da una password di accesso, da cambiare periodicamente. </a:t>
            </a:r>
          </a:p>
          <a:p>
            <a:pPr marL="171450" indent="-171450" algn="just">
              <a:lnSpc>
                <a:spcPct val="90000"/>
              </a:lnSpc>
              <a:spcAft>
                <a:spcPts val="600"/>
              </a:spcAft>
              <a:buFont typeface="Arial" panose="020B0604020202020204" pitchFamily="34" charset="0"/>
              <a:buChar char="•"/>
            </a:pPr>
            <a:endParaRPr lang="it-IT" sz="1200" dirty="0"/>
          </a:p>
          <a:p>
            <a:pPr marL="171450" indent="-171450" algn="just">
              <a:lnSpc>
                <a:spcPct val="90000"/>
              </a:lnSpc>
              <a:spcAft>
                <a:spcPts val="600"/>
              </a:spcAft>
              <a:buFont typeface="Arial" panose="020B0604020202020204" pitchFamily="34" charset="0"/>
              <a:buChar char="•"/>
            </a:pPr>
            <a:r>
              <a:rPr lang="it-IT" sz="1200" dirty="0"/>
              <a:t>Sempre si applichino filtri aggiornati che impediscano l’accesso a siti vietati ai minori. </a:t>
            </a:r>
          </a:p>
          <a:p>
            <a:pPr marL="171450" indent="-171450" algn="just">
              <a:lnSpc>
                <a:spcPct val="90000"/>
              </a:lnSpc>
              <a:spcAft>
                <a:spcPts val="600"/>
              </a:spcAft>
              <a:buFont typeface="Arial" panose="020B0604020202020204" pitchFamily="34" charset="0"/>
              <a:buChar char="•"/>
            </a:pPr>
            <a:endParaRPr lang="it-IT" sz="1200" dirty="0"/>
          </a:p>
          <a:p>
            <a:pPr marL="171450" indent="-171450" algn="just">
              <a:lnSpc>
                <a:spcPct val="90000"/>
              </a:lnSpc>
              <a:spcAft>
                <a:spcPts val="600"/>
              </a:spcAft>
              <a:buFont typeface="Arial" panose="020B0604020202020204" pitchFamily="34" charset="0"/>
              <a:buChar char="•"/>
            </a:pPr>
            <a:r>
              <a:rPr lang="it-IT" sz="1200" dirty="0"/>
              <a:t>Gli smartphone sono presenti anche nei gruppi con preadolescenti e adolescenti: un uso virtuoso dello smartphone anche dentro lo svolgimento di un gruppo in presenza potrebbe essere valorizzato come momento per riflettere insieme sulle potenzialità che la rete offre e aprire una finestra condivisa sul mondo, per esempio ricercando testi, notizie, canzoni e video da ascoltare e vedere insieme senza mai lasciar sfuggire ai ragazzi e agli educatori l’opportunità di guardarsi negli occhi e parlarsi direttamente. Qualunque tipo di regola si voglia adottare per l’uso e la presenza degli smartphone va sempre concordata e condivisa da ragazzi ed educatori oltre che comunicata ai genitori.</a:t>
            </a:r>
          </a:p>
          <a:p>
            <a:pPr>
              <a:lnSpc>
                <a:spcPct val="90000"/>
              </a:lnSpc>
              <a:spcAft>
                <a:spcPts val="600"/>
              </a:spcAft>
            </a:pPr>
            <a:endParaRPr lang="it-IT" sz="1100" dirty="0"/>
          </a:p>
        </p:txBody>
      </p:sp>
      <p:sp>
        <p:nvSpPr>
          <p:cNvPr id="53" name="Oval 5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Immagine 5">
            <a:extLst>
              <a:ext uri="{FF2B5EF4-FFF2-40B4-BE49-F238E27FC236}">
                <a16:creationId xmlns:a16="http://schemas.microsoft.com/office/drawing/2014/main" id="{F7A05BD6-306B-3D47-24FD-C497AE4DE9AC}"/>
              </a:ext>
            </a:extLst>
          </p:cNvPr>
          <p:cNvPicPr>
            <a:picLocks noChangeAspect="1"/>
          </p:cNvPicPr>
          <p:nvPr/>
        </p:nvPicPr>
        <p:blipFill rotWithShape="1">
          <a:blip r:embed="rId2"/>
          <a:srcRect l="20711" r="35511"/>
          <a:stretch/>
        </p:blipFill>
        <p:spPr>
          <a:xfrm>
            <a:off x="5925944" y="2727729"/>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55" name="Arc 5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Immagine 6">
            <a:extLst>
              <a:ext uri="{FF2B5EF4-FFF2-40B4-BE49-F238E27FC236}">
                <a16:creationId xmlns:a16="http://schemas.microsoft.com/office/drawing/2014/main" id="{B9E6BE90-E7D7-934B-6B1A-64B6CA22BE64}"/>
              </a:ext>
            </a:extLst>
          </p:cNvPr>
          <p:cNvPicPr>
            <a:picLocks noChangeAspect="1"/>
          </p:cNvPicPr>
          <p:nvPr/>
        </p:nvPicPr>
        <p:blipFill rotWithShape="1">
          <a:blip r:embed="rId3"/>
          <a:srcRect l="30978" r="32459" b="-1"/>
          <a:stretch/>
        </p:blipFill>
        <p:spPr>
          <a:xfrm>
            <a:off x="469620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430570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74CBCEF-4B48-B3BD-E142-6E936DE6A506}"/>
              </a:ext>
            </a:extLst>
          </p:cNvPr>
          <p:cNvSpPr>
            <a:spLocks noGrp="1"/>
          </p:cNvSpPr>
          <p:nvPr>
            <p:ph type="title"/>
          </p:nvPr>
        </p:nvSpPr>
        <p:spPr>
          <a:xfrm>
            <a:off x="533400" y="209158"/>
            <a:ext cx="3574747" cy="721045"/>
          </a:xfrm>
        </p:spPr>
        <p:txBody>
          <a:bodyPr>
            <a:normAutofit fontScale="90000"/>
          </a:bodyPr>
          <a:lstStyle/>
          <a:p>
            <a:r>
              <a:rPr lang="it-IT" sz="3100" dirty="0">
                <a:solidFill>
                  <a:srgbClr val="00B050"/>
                </a:solidFill>
              </a:rPr>
              <a:t>Whatsapp e chat</a:t>
            </a:r>
          </a:p>
        </p:txBody>
      </p:sp>
      <p:sp>
        <p:nvSpPr>
          <p:cNvPr id="3" name="Segnaposto testo 2">
            <a:extLst>
              <a:ext uri="{FF2B5EF4-FFF2-40B4-BE49-F238E27FC236}">
                <a16:creationId xmlns:a16="http://schemas.microsoft.com/office/drawing/2014/main" id="{A079B16D-C74D-E24E-D565-CB29D449732F}"/>
              </a:ext>
            </a:extLst>
          </p:cNvPr>
          <p:cNvSpPr>
            <a:spLocks noGrp="1"/>
          </p:cNvSpPr>
          <p:nvPr>
            <p:ph type="body" idx="1"/>
          </p:nvPr>
        </p:nvSpPr>
        <p:spPr>
          <a:xfrm>
            <a:off x="304800" y="1066800"/>
            <a:ext cx="5181600" cy="5454794"/>
          </a:xfrm>
        </p:spPr>
        <p:txBody>
          <a:bodyPr anchor="t">
            <a:normAutofit fontScale="92500"/>
          </a:bodyPr>
          <a:lstStyle/>
          <a:p>
            <a:pPr>
              <a:lnSpc>
                <a:spcPct val="90000"/>
              </a:lnSpc>
              <a:spcAft>
                <a:spcPts val="600"/>
              </a:spcAft>
            </a:pPr>
            <a:r>
              <a:rPr lang="it-IT" sz="1200" dirty="0"/>
              <a:t>Molto frequente è l’uso di social da parte degli educatori parrocchiali come canale di comunicazione con i minori in modo funzionale alle attività pastorali. Si pensi all’uso sempre più diffuso di creare gruppi whatsapp per dare avvisi organizzativi, ricordare scadenze di iscrizione, modalità di partecipazione, orari, etc. in questi casi l’uso di gruppi whatsapp è molto comodo, tuttavia si raccomandano alcune importanti precauzioni, che valgono per i gruppi whatsapp e in genere per l’utilizzo dei social: </a:t>
            </a:r>
          </a:p>
          <a:p>
            <a:pPr>
              <a:lnSpc>
                <a:spcPct val="90000"/>
              </a:lnSpc>
              <a:spcAft>
                <a:spcPts val="600"/>
              </a:spcAft>
            </a:pPr>
            <a:endParaRPr lang="it-IT" sz="1200" dirty="0"/>
          </a:p>
          <a:p>
            <a:pPr>
              <a:lnSpc>
                <a:spcPct val="90000"/>
              </a:lnSpc>
              <a:spcAft>
                <a:spcPts val="600"/>
              </a:spcAft>
            </a:pPr>
            <a:r>
              <a:rPr lang="it-IT" sz="1200" dirty="0"/>
              <a:t>1. Meglio che i gruppi whatsapp siano creati tra adulti quindi con i genitori dei ragazzi, non con i minori stessi, soprattutto se si tratta di minori di 14 anni e in modalità broadcast. </a:t>
            </a:r>
          </a:p>
          <a:p>
            <a:pPr>
              <a:lnSpc>
                <a:spcPct val="90000"/>
              </a:lnSpc>
              <a:spcAft>
                <a:spcPts val="600"/>
              </a:spcAft>
            </a:pPr>
            <a:r>
              <a:rPr lang="it-IT" sz="1200" dirty="0"/>
              <a:t>2. In alternativa, ed in particolare per ragazzi che hanno compiuto i 14 anni: chiedere sempre l’autorizzazione alle famiglie quando si crea un gruppo whatsapp con i figli minorenni, o comunque creare l’occasione in cui parlarne con i genitori del gruppo in modo da raccoglierne l’approvazione. </a:t>
            </a:r>
          </a:p>
          <a:p>
            <a:pPr>
              <a:lnSpc>
                <a:spcPct val="90000"/>
              </a:lnSpc>
              <a:spcAft>
                <a:spcPts val="600"/>
              </a:spcAft>
            </a:pPr>
            <a:r>
              <a:rPr lang="it-IT" sz="1200" dirty="0"/>
              <a:t>3. Si espliciti che i gruppi whatsapp non servono ad altro che a comunicare avvisi e informazioni inerenti alle attività parrocchiali. Un adulto o animatore o catechista non deve intrattenersi a chattare con i ragazzi, e neppure tali gruppi devono servire perché i ragazzi chattino tra di loro. </a:t>
            </a:r>
          </a:p>
          <a:p>
            <a:pPr>
              <a:lnSpc>
                <a:spcPct val="90000"/>
              </a:lnSpc>
              <a:spcAft>
                <a:spcPts val="600"/>
              </a:spcAft>
            </a:pPr>
            <a:endParaRPr lang="it-IT" sz="1200" dirty="0"/>
          </a:p>
          <a:p>
            <a:pPr>
              <a:lnSpc>
                <a:spcPct val="90000"/>
              </a:lnSpc>
              <a:spcAft>
                <a:spcPts val="600"/>
              </a:spcAft>
            </a:pPr>
            <a:r>
              <a:rPr lang="it-IT" sz="1200" dirty="0"/>
              <a:t>Le chat sono un ottimo strumento di comunicazione, informazione e relazione, per questa ragione serve, anche in chat, una grammatica educativa fatta di cose semplici come un benvenuto alla nascita del gruppo e un saluto se lo si lascia.</a:t>
            </a:r>
          </a:p>
          <a:p>
            <a:pPr>
              <a:lnSpc>
                <a:spcPct val="90000"/>
              </a:lnSpc>
              <a:spcAft>
                <a:spcPts val="600"/>
              </a:spcAft>
            </a:pPr>
            <a:r>
              <a:rPr lang="it-IT" sz="1200" dirty="0"/>
              <a:t>Così come nel reale sarebbe bene che in ogni chat di gruppo con ragazzi tra i 14 e i 18 anni fossero presenti due educatori, dei quali uno maggiorenne, per stare accanto ai ragazzi anche in rete con rispetto, fiducia e responsabilità.</a:t>
            </a:r>
          </a:p>
          <a:p>
            <a:pPr>
              <a:lnSpc>
                <a:spcPct val="90000"/>
              </a:lnSpc>
              <a:spcAft>
                <a:spcPts val="600"/>
              </a:spcAft>
            </a:pPr>
            <a:endParaRPr lang="it-IT" sz="600" dirty="0">
              <a:solidFill>
                <a:schemeClr val="tx2"/>
              </a:solidFill>
            </a:endParaRPr>
          </a:p>
        </p:txBody>
      </p:sp>
      <p:grpSp>
        <p:nvGrpSpPr>
          <p:cNvPr id="13" name="Group 1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6714"/>
            <a:ext cx="4780320" cy="6874714"/>
            <a:chOff x="5818240" y="-1"/>
            <a:chExt cx="6373761" cy="6874714"/>
          </a:xfrm>
        </p:grpSpPr>
        <p:sp>
          <p:nvSpPr>
            <p:cNvPr id="14" name="Freeform: Shape 1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magine 3">
            <a:extLst>
              <a:ext uri="{FF2B5EF4-FFF2-40B4-BE49-F238E27FC236}">
                <a16:creationId xmlns:a16="http://schemas.microsoft.com/office/drawing/2014/main" id="{CFE71B48-46DC-5CD6-E569-D31F9220A9A7}"/>
              </a:ext>
            </a:extLst>
          </p:cNvPr>
          <p:cNvPicPr>
            <a:picLocks noChangeAspect="1"/>
          </p:cNvPicPr>
          <p:nvPr/>
        </p:nvPicPr>
        <p:blipFill>
          <a:blip r:embed="rId2"/>
          <a:stretch>
            <a:fillRect/>
          </a:stretch>
        </p:blipFill>
        <p:spPr>
          <a:xfrm>
            <a:off x="5781294" y="2337435"/>
            <a:ext cx="3106674" cy="3106674"/>
          </a:xfrm>
          <a:prstGeom prst="rect">
            <a:avLst/>
          </a:prstGeom>
        </p:spPr>
      </p:pic>
    </p:spTree>
    <p:extLst>
      <p:ext uri="{BB962C8B-B14F-4D97-AF65-F5344CB8AC3E}">
        <p14:creationId xmlns:p14="http://schemas.microsoft.com/office/powerpoint/2010/main" val="4010483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testo 2">
            <a:extLst>
              <a:ext uri="{FF2B5EF4-FFF2-40B4-BE49-F238E27FC236}">
                <a16:creationId xmlns:a16="http://schemas.microsoft.com/office/drawing/2014/main" id="{FD61DF23-BD1F-57AB-F3B8-B899EE26C7F6}"/>
              </a:ext>
            </a:extLst>
          </p:cNvPr>
          <p:cNvSpPr>
            <a:spLocks noGrp="1"/>
          </p:cNvSpPr>
          <p:nvPr>
            <p:ph type="body" idx="1"/>
          </p:nvPr>
        </p:nvSpPr>
        <p:spPr>
          <a:xfrm>
            <a:off x="429369" y="1999488"/>
            <a:ext cx="5035164" cy="4706112"/>
          </a:xfrm>
        </p:spPr>
        <p:txBody>
          <a:bodyPr anchor="t">
            <a:normAutofit/>
          </a:bodyPr>
          <a:lstStyle/>
          <a:p>
            <a:pPr>
              <a:lnSpc>
                <a:spcPct val="90000"/>
              </a:lnSpc>
              <a:spcAft>
                <a:spcPts val="600"/>
              </a:spcAft>
            </a:pPr>
            <a:r>
              <a:rPr lang="it-IT" sz="1100" dirty="0"/>
              <a:t>Nel caso in cui uno dei minori pubblichi sul gruppo whatsapp o </a:t>
            </a:r>
            <a:r>
              <a:rPr lang="it-IT" sz="1100" dirty="0" err="1"/>
              <a:t>facebook</a:t>
            </a:r>
            <a:r>
              <a:rPr lang="it-IT" sz="1100" dirty="0"/>
              <a:t> o altro social una foto o un testo non appropriato o/e offensivo, questo materiale venga immediatamente rimosso e, se del caso, il gruppo sospeso. </a:t>
            </a:r>
          </a:p>
          <a:p>
            <a:pPr>
              <a:lnSpc>
                <a:spcPct val="90000"/>
              </a:lnSpc>
              <a:spcAft>
                <a:spcPts val="600"/>
              </a:spcAft>
            </a:pPr>
            <a:r>
              <a:rPr lang="it-IT" sz="1100" dirty="0"/>
              <a:t>Non vengano proposte attività virtuali con i minori in orario inopportuno (per esempio durante la notte).</a:t>
            </a:r>
          </a:p>
          <a:p>
            <a:pPr>
              <a:lnSpc>
                <a:spcPct val="90000"/>
              </a:lnSpc>
              <a:spcAft>
                <a:spcPts val="600"/>
              </a:spcAft>
            </a:pPr>
            <a:r>
              <a:rPr lang="it-IT" sz="1100" dirty="0"/>
              <a:t>È vietato contattare un minore sui social media utilizzando profili personali falsi.</a:t>
            </a:r>
          </a:p>
          <a:p>
            <a:pPr>
              <a:lnSpc>
                <a:spcPct val="90000"/>
              </a:lnSpc>
              <a:spcAft>
                <a:spcPts val="600"/>
              </a:spcAft>
            </a:pPr>
            <a:r>
              <a:rPr lang="it-IT" sz="1100" dirty="0"/>
              <a:t>Non si deve comunicare in chat singola o di gruppo con uno o più minori in modo inappropriato, offensivo o sessualmente provocatorio, anche se solo per scherzo.</a:t>
            </a:r>
          </a:p>
          <a:p>
            <a:pPr>
              <a:lnSpc>
                <a:spcPct val="90000"/>
              </a:lnSpc>
              <a:spcAft>
                <a:spcPts val="600"/>
              </a:spcAft>
            </a:pPr>
            <a:r>
              <a:rPr lang="it-IT" sz="1100" dirty="0"/>
              <a:t>Nell’utilizzo degli strumenti non sono ammesse azioni scorrette verso un minore quali denigrarlo o offenderlo, esercitare nei suoi confronti indebite pressioni, sottoporlo a un ricatto affettivo/psicologico.</a:t>
            </a:r>
          </a:p>
          <a:p>
            <a:pPr>
              <a:lnSpc>
                <a:spcPct val="90000"/>
              </a:lnSpc>
              <a:spcAft>
                <a:spcPts val="600"/>
              </a:spcAft>
            </a:pPr>
            <a:r>
              <a:rPr lang="it-IT" sz="1100" dirty="0"/>
              <a:t>Si deve evitare di sviluppare, mediante l’ausilio di strumenti tecnologici, un rapporto esclusivo con un singolo minore.</a:t>
            </a:r>
          </a:p>
          <a:p>
            <a:pPr>
              <a:lnSpc>
                <a:spcPct val="90000"/>
              </a:lnSpc>
              <a:spcAft>
                <a:spcPts val="600"/>
              </a:spcAft>
            </a:pPr>
            <a:r>
              <a:rPr lang="it-IT" sz="1100" dirty="0"/>
              <a:t>La conversazione online con un minore non deve coinvolgerne la sfera della vita intima tanto meno si possono scambiare immagini con un minore che abbiano contenuto direttamente o indirettamente erotico o sessuale.</a:t>
            </a:r>
          </a:p>
          <a:p>
            <a:pPr>
              <a:lnSpc>
                <a:spcPct val="90000"/>
              </a:lnSpc>
              <a:spcAft>
                <a:spcPts val="600"/>
              </a:spcAft>
            </a:pPr>
            <a:r>
              <a:rPr lang="it-IT" sz="1100" dirty="0"/>
              <a:t>Ad un minore non può essere richiesto di mantenere segreto di essere in contatto digitale con un adulto (WhatsApp, Facebook, Instagram, Snapchat, etc.).</a:t>
            </a:r>
          </a:p>
          <a:p>
            <a:pPr>
              <a:lnSpc>
                <a:spcPct val="90000"/>
              </a:lnSpc>
              <a:spcAft>
                <a:spcPts val="600"/>
              </a:spcAft>
            </a:pPr>
            <a:endParaRPr lang="it-IT" sz="1000" dirty="0"/>
          </a:p>
        </p:txBody>
      </p:sp>
      <p:pic>
        <p:nvPicPr>
          <p:cNvPr id="4" name="Immagine 3">
            <a:extLst>
              <a:ext uri="{FF2B5EF4-FFF2-40B4-BE49-F238E27FC236}">
                <a16:creationId xmlns:a16="http://schemas.microsoft.com/office/drawing/2014/main" id="{1D6383A2-76AE-594A-7A69-EB780578754F}"/>
              </a:ext>
            </a:extLst>
          </p:cNvPr>
          <p:cNvPicPr>
            <a:picLocks noChangeAspect="1"/>
          </p:cNvPicPr>
          <p:nvPr/>
        </p:nvPicPr>
        <p:blipFill rotWithShape="1">
          <a:blip r:embed="rId2"/>
          <a:srcRect l="34191" r="27624"/>
          <a:stretch/>
        </p:blipFill>
        <p:spPr>
          <a:xfrm>
            <a:off x="5756743" y="2093976"/>
            <a:ext cx="2955798" cy="4096512"/>
          </a:xfrm>
          <a:prstGeom prst="rect">
            <a:avLst/>
          </a:prstGeom>
        </p:spPr>
      </p:pic>
    </p:spTree>
    <p:extLst>
      <p:ext uri="{BB962C8B-B14F-4D97-AF65-F5344CB8AC3E}">
        <p14:creationId xmlns:p14="http://schemas.microsoft.com/office/powerpoint/2010/main" val="244762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olo 1">
            <a:extLst>
              <a:ext uri="{FF2B5EF4-FFF2-40B4-BE49-F238E27FC236}">
                <a16:creationId xmlns:a16="http://schemas.microsoft.com/office/drawing/2014/main" id="{501F9613-94BE-5FE6-A33D-EB0F5359EE26}"/>
              </a:ext>
            </a:extLst>
          </p:cNvPr>
          <p:cNvSpPr>
            <a:spLocks noGrp="1"/>
          </p:cNvSpPr>
          <p:nvPr>
            <p:ph type="title"/>
          </p:nvPr>
        </p:nvSpPr>
        <p:spPr>
          <a:xfrm>
            <a:off x="623904" y="142932"/>
            <a:ext cx="3530753" cy="1225650"/>
          </a:xfrm>
        </p:spPr>
        <p:txBody>
          <a:bodyPr anchor="b">
            <a:normAutofit/>
          </a:bodyPr>
          <a:lstStyle/>
          <a:p>
            <a:r>
              <a:rPr lang="it-IT" sz="3300" dirty="0">
                <a:solidFill>
                  <a:schemeClr val="bg1"/>
                </a:solidFill>
              </a:rPr>
              <a:t>Foto, video e … web </a:t>
            </a:r>
          </a:p>
        </p:txBody>
      </p:sp>
      <p:cxnSp>
        <p:nvCxnSpPr>
          <p:cNvPr id="53" name="Straight Connector 5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3904"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egnaposto testo 2">
            <a:extLst>
              <a:ext uri="{FF2B5EF4-FFF2-40B4-BE49-F238E27FC236}">
                <a16:creationId xmlns:a16="http://schemas.microsoft.com/office/drawing/2014/main" id="{D2922563-CF85-2706-06E2-F8171EC9753A}"/>
              </a:ext>
            </a:extLst>
          </p:cNvPr>
          <p:cNvSpPr>
            <a:spLocks noGrp="1"/>
          </p:cNvSpPr>
          <p:nvPr>
            <p:ph type="body" idx="1"/>
          </p:nvPr>
        </p:nvSpPr>
        <p:spPr>
          <a:xfrm>
            <a:off x="304800" y="1749756"/>
            <a:ext cx="4495800" cy="4659521"/>
          </a:xfrm>
        </p:spPr>
        <p:txBody>
          <a:bodyPr>
            <a:normAutofit/>
          </a:bodyPr>
          <a:lstStyle/>
          <a:p>
            <a:pPr>
              <a:lnSpc>
                <a:spcPct val="90000"/>
              </a:lnSpc>
              <a:spcAft>
                <a:spcPts val="600"/>
              </a:spcAft>
            </a:pPr>
            <a:r>
              <a:rPr lang="it-IT" sz="1200" dirty="0">
                <a:solidFill>
                  <a:schemeClr val="bg1"/>
                </a:solidFill>
              </a:rPr>
              <a:t>Non vanno diffusi in nessun modo (cartaceo o digitale) contenuti non concordati di eventuali attività virtuali così come l’operatore pastorale non deve pubblicare o diffondere materiale video che ritragga minori, tanto più se non esiste un esplicito e informato consenso dei genitori in merito.  </a:t>
            </a:r>
          </a:p>
          <a:p>
            <a:pPr>
              <a:lnSpc>
                <a:spcPct val="90000"/>
              </a:lnSpc>
              <a:spcAft>
                <a:spcPts val="600"/>
              </a:spcAft>
            </a:pPr>
            <a:endParaRPr lang="it-IT" sz="1200" dirty="0">
              <a:solidFill>
                <a:schemeClr val="bg1"/>
              </a:solidFill>
            </a:endParaRPr>
          </a:p>
          <a:p>
            <a:pPr>
              <a:lnSpc>
                <a:spcPct val="90000"/>
              </a:lnSpc>
              <a:spcAft>
                <a:spcPts val="600"/>
              </a:spcAft>
            </a:pPr>
            <a:r>
              <a:rPr lang="it-IT" sz="1200" dirty="0">
                <a:solidFill>
                  <a:schemeClr val="bg1"/>
                </a:solidFill>
              </a:rPr>
              <a:t>Condividere foto e video di momenti vissuti come gruppo parrocchiale sui canali social e sul sito della comunità (non sui profili personali degli educatori) è certamente importante e positivo purché avvenga nel rispetto dei consensi ricevuti: qualora non vi sia il consenso dei genitori di tutti minori e si desidera pubblicare una foto di gruppo, si adottino modalità opportune al non riconoscimento dei minori per i quali non si è ricevuta l’autorizzazione. </a:t>
            </a:r>
          </a:p>
          <a:p>
            <a:pPr>
              <a:lnSpc>
                <a:spcPct val="90000"/>
              </a:lnSpc>
              <a:spcAft>
                <a:spcPts val="600"/>
              </a:spcAft>
            </a:pPr>
            <a:endParaRPr lang="it-IT" sz="1200" dirty="0">
              <a:solidFill>
                <a:schemeClr val="bg1"/>
              </a:solidFill>
            </a:endParaRPr>
          </a:p>
          <a:p>
            <a:pPr>
              <a:lnSpc>
                <a:spcPct val="90000"/>
              </a:lnSpc>
              <a:spcAft>
                <a:spcPts val="600"/>
              </a:spcAft>
            </a:pPr>
            <a:r>
              <a:rPr lang="it-IT" sz="1200" dirty="0">
                <a:solidFill>
                  <a:schemeClr val="bg1"/>
                </a:solidFill>
              </a:rPr>
              <a:t>Non solo non va scoraggiato, ma al contrario deve essere promosso il coinvolgimento dei ragazzi nell’animazione dello spazio web parrocchiale offrendo loro percorsi formativi per un uso responsabile e generativo della comunicazione in rete.</a:t>
            </a:r>
          </a:p>
          <a:p>
            <a:pPr>
              <a:lnSpc>
                <a:spcPct val="90000"/>
              </a:lnSpc>
              <a:spcAft>
                <a:spcPts val="600"/>
              </a:spcAft>
            </a:pPr>
            <a:endParaRPr lang="it-IT" sz="1200" dirty="0">
              <a:solidFill>
                <a:schemeClr val="bg1"/>
              </a:solidFill>
            </a:endParaRPr>
          </a:p>
          <a:p>
            <a:pPr>
              <a:lnSpc>
                <a:spcPct val="90000"/>
              </a:lnSpc>
              <a:spcAft>
                <a:spcPts val="600"/>
              </a:spcAft>
            </a:pPr>
            <a:endParaRPr lang="it-IT" sz="900" dirty="0">
              <a:solidFill>
                <a:schemeClr val="bg1"/>
              </a:solidFill>
            </a:endParaRPr>
          </a:p>
        </p:txBody>
      </p:sp>
      <p:cxnSp>
        <p:nvCxnSpPr>
          <p:cNvPr id="55" name="Straight Connector 5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5520" y="5707672"/>
            <a:ext cx="353549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Immagine 3">
            <a:extLst>
              <a:ext uri="{FF2B5EF4-FFF2-40B4-BE49-F238E27FC236}">
                <a16:creationId xmlns:a16="http://schemas.microsoft.com/office/drawing/2014/main" id="{D5AA062E-6B58-3195-C449-531B55471C5A}"/>
              </a:ext>
            </a:extLst>
          </p:cNvPr>
          <p:cNvPicPr>
            <a:picLocks noChangeAspect="1"/>
          </p:cNvPicPr>
          <p:nvPr/>
        </p:nvPicPr>
        <p:blipFill>
          <a:blip r:embed="rId2"/>
          <a:stretch>
            <a:fillRect/>
          </a:stretch>
        </p:blipFill>
        <p:spPr>
          <a:xfrm>
            <a:off x="4894089" y="1304044"/>
            <a:ext cx="4249911" cy="4249911"/>
          </a:xfrm>
          <a:prstGeom prst="rect">
            <a:avLst/>
          </a:prstGeom>
        </p:spPr>
      </p:pic>
    </p:spTree>
    <p:extLst>
      <p:ext uri="{BB962C8B-B14F-4D97-AF65-F5344CB8AC3E}">
        <p14:creationId xmlns:p14="http://schemas.microsoft.com/office/powerpoint/2010/main" val="212664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2000" y="354727"/>
            <a:ext cx="4572000" cy="1231106"/>
          </a:xfrm>
          <a:prstGeom prst="rect">
            <a:avLst/>
          </a:prstGeom>
        </p:spPr>
        <p:txBody>
          <a:bodyPr>
            <a:spAutoFit/>
          </a:bodyPr>
          <a:lstStyle/>
          <a:p>
            <a:pPr algn="ctr"/>
            <a:r>
              <a:rPr lang="it-IT" sz="6000" b="1" i="1" dirty="0">
                <a:solidFill>
                  <a:srgbClr val="FF0000"/>
                </a:solidFill>
              </a:rPr>
              <a:t>TUTELARE</a:t>
            </a:r>
            <a:br>
              <a:rPr lang="it-IT" sz="3200" dirty="0"/>
            </a:br>
            <a:r>
              <a:rPr lang="it-IT" sz="1400" b="1" dirty="0"/>
              <a:t>TÚITUS </a:t>
            </a:r>
            <a:r>
              <a:rPr lang="it-IT" sz="1400" b="1" dirty="0" err="1"/>
              <a:t>part.pass</a:t>
            </a:r>
            <a:r>
              <a:rPr lang="it-IT" sz="1400" b="1" dirty="0"/>
              <a:t> TUÈRI= guardare, custodire</a:t>
            </a:r>
          </a:p>
        </p:txBody>
      </p:sp>
      <p:pic>
        <p:nvPicPr>
          <p:cNvPr id="3" name="Immagine 2"/>
          <p:cNvPicPr>
            <a:picLocks noChangeAspect="1"/>
          </p:cNvPicPr>
          <p:nvPr/>
        </p:nvPicPr>
        <p:blipFill>
          <a:blip r:embed="rId2"/>
          <a:stretch>
            <a:fillRect/>
          </a:stretch>
        </p:blipFill>
        <p:spPr>
          <a:xfrm>
            <a:off x="-41388" y="2068946"/>
            <a:ext cx="2978295" cy="2688569"/>
          </a:xfrm>
          <a:prstGeom prst="rect">
            <a:avLst/>
          </a:prstGeom>
        </p:spPr>
      </p:pic>
      <p:pic>
        <p:nvPicPr>
          <p:cNvPr id="4" name="Immagine 3"/>
          <p:cNvPicPr>
            <a:picLocks noChangeAspect="1"/>
          </p:cNvPicPr>
          <p:nvPr/>
        </p:nvPicPr>
        <p:blipFill>
          <a:blip r:embed="rId3"/>
          <a:stretch>
            <a:fillRect/>
          </a:stretch>
        </p:blipFill>
        <p:spPr>
          <a:xfrm>
            <a:off x="1098996" y="2834902"/>
            <a:ext cx="542591" cy="1005927"/>
          </a:xfrm>
          <a:prstGeom prst="rect">
            <a:avLst/>
          </a:prstGeom>
        </p:spPr>
      </p:pic>
      <p:pic>
        <p:nvPicPr>
          <p:cNvPr id="5" name="Immagine 4"/>
          <p:cNvPicPr>
            <a:picLocks noChangeAspect="1"/>
          </p:cNvPicPr>
          <p:nvPr/>
        </p:nvPicPr>
        <p:blipFill>
          <a:blip r:embed="rId4"/>
          <a:stretch>
            <a:fillRect/>
          </a:stretch>
        </p:blipFill>
        <p:spPr>
          <a:xfrm>
            <a:off x="5896303" y="152400"/>
            <a:ext cx="2450804" cy="1865538"/>
          </a:xfrm>
          <a:prstGeom prst="rect">
            <a:avLst/>
          </a:prstGeom>
        </p:spPr>
      </p:pic>
      <p:sp>
        <p:nvSpPr>
          <p:cNvPr id="6" name="Rettangolo 5"/>
          <p:cNvSpPr/>
          <p:nvPr/>
        </p:nvSpPr>
        <p:spPr>
          <a:xfrm>
            <a:off x="3733800" y="3810000"/>
            <a:ext cx="5181600" cy="3724096"/>
          </a:xfrm>
          <a:prstGeom prst="rect">
            <a:avLst/>
          </a:prstGeom>
        </p:spPr>
        <p:txBody>
          <a:bodyPr wrap="square">
            <a:spAutoFit/>
          </a:bodyPr>
          <a:lstStyle/>
          <a:p>
            <a:pPr algn="just"/>
            <a:r>
              <a:rPr lang="it-IT" sz="1400" b="1" dirty="0">
                <a:solidFill>
                  <a:srgbClr val="FF0000"/>
                </a:solidFill>
              </a:rPr>
              <a:t>Salvaguardare i bambini </a:t>
            </a:r>
            <a:r>
              <a:rPr lang="it-IT" sz="1400" b="1" dirty="0"/>
              <a:t>vuol dire promuovere tutti gli aspetti del benessere di un bambino, come proteggere i bambini dai maltrattamenti; da danni, abusi e abbandono, prevenire tutto ciò che possa comprometterne la salute o lo sviluppo; garantire che i bambini abbiano accesso alle cure e al supporto di cui hanno bisogno; dare ai bambini pari opportunità nella vita.‎</a:t>
            </a:r>
          </a:p>
          <a:p>
            <a:pPr algn="just"/>
            <a:endParaRPr lang="it-IT" sz="1400" b="1" dirty="0"/>
          </a:p>
          <a:p>
            <a:pPr algn="just"/>
            <a:r>
              <a:rPr lang="it-IT" sz="1400" b="1" dirty="0">
                <a:solidFill>
                  <a:srgbClr val="FF0000"/>
                </a:solidFill>
              </a:rPr>
              <a:t>Proteggere un minore</a:t>
            </a:r>
            <a:r>
              <a:rPr lang="it-IT" sz="1400" b="1" dirty="0"/>
              <a:t> è un aspetto della salvaguardia che si concentra sulla protezione di un bambino che ha subito o potrebbe subire danni significativi. Un danno significativo può includere maltrattamenti, abusi e negligenza, abusi premeditati, un singolo evento traumatico o un accumulo di eventi che danneggiano lo sviluppo fisico e / o psicologico del bambino.‎</a:t>
            </a:r>
          </a:p>
          <a:p>
            <a:endParaRPr lang="it-IT" dirty="0"/>
          </a:p>
          <a:p>
            <a:endParaRPr lang="it-IT" dirty="0"/>
          </a:p>
          <a:p>
            <a:r>
              <a:rPr lang="it-IT" dirty="0"/>
              <a:t>‎</a:t>
            </a:r>
          </a:p>
        </p:txBody>
      </p:sp>
      <p:pic>
        <p:nvPicPr>
          <p:cNvPr id="7" name="Immagine 6"/>
          <p:cNvPicPr>
            <a:picLocks noChangeAspect="1"/>
          </p:cNvPicPr>
          <p:nvPr/>
        </p:nvPicPr>
        <p:blipFill>
          <a:blip r:embed="rId5"/>
          <a:stretch>
            <a:fillRect/>
          </a:stretch>
        </p:blipFill>
        <p:spPr>
          <a:xfrm>
            <a:off x="4457418" y="2667000"/>
            <a:ext cx="3871296" cy="1079086"/>
          </a:xfrm>
          <a:prstGeom prst="rect">
            <a:avLst/>
          </a:prstGeom>
        </p:spPr>
      </p:pic>
      <p:pic>
        <p:nvPicPr>
          <p:cNvPr id="8" name="Immagine 7"/>
          <p:cNvPicPr>
            <a:picLocks noChangeAspect="1"/>
          </p:cNvPicPr>
          <p:nvPr/>
        </p:nvPicPr>
        <p:blipFill>
          <a:blip r:embed="rId6"/>
          <a:stretch>
            <a:fillRect/>
          </a:stretch>
        </p:blipFill>
        <p:spPr>
          <a:xfrm>
            <a:off x="162256" y="5155364"/>
            <a:ext cx="3276600" cy="1033368"/>
          </a:xfrm>
          <a:prstGeom prst="rect">
            <a:avLst/>
          </a:prstGeom>
        </p:spPr>
      </p:pic>
      <p:sp>
        <p:nvSpPr>
          <p:cNvPr id="9" name="Rettangolo 8"/>
          <p:cNvSpPr/>
          <p:nvPr/>
        </p:nvSpPr>
        <p:spPr>
          <a:xfrm>
            <a:off x="3105806" y="2131255"/>
            <a:ext cx="6038194" cy="861774"/>
          </a:xfrm>
          <a:prstGeom prst="rect">
            <a:avLst/>
          </a:prstGeom>
        </p:spPr>
        <p:txBody>
          <a:bodyPr wrap="square">
            <a:spAutoFit/>
          </a:bodyPr>
          <a:lstStyle/>
          <a:p>
            <a:r>
              <a:rPr lang="it-IT" sz="3200" b="1" dirty="0">
                <a:ln w="22225">
                  <a:solidFill>
                    <a:srgbClr val="FF0000"/>
                  </a:solidFill>
                  <a:prstDash val="solid"/>
                </a:ln>
                <a:solidFill>
                  <a:schemeClr val="accent2">
                    <a:lumMod val="40000"/>
                    <a:lumOff val="60000"/>
                  </a:schemeClr>
                </a:solidFill>
              </a:rPr>
              <a:t>SAFEGUARDING SALVAGUARDIA</a:t>
            </a:r>
          </a:p>
          <a:p>
            <a:endParaRPr lang="it-IT" dirty="0"/>
          </a:p>
        </p:txBody>
      </p:sp>
      <p:sp>
        <p:nvSpPr>
          <p:cNvPr id="10" name="Freccia in su 9"/>
          <p:cNvSpPr/>
          <p:nvPr/>
        </p:nvSpPr>
        <p:spPr>
          <a:xfrm rot="2088148">
            <a:off x="3046685" y="3021489"/>
            <a:ext cx="333050" cy="23621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15220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41756" y="502400"/>
            <a:ext cx="2525379" cy="1818064"/>
          </a:xfrm>
        </p:spPr>
        <p:txBody>
          <a:bodyPr>
            <a:normAutofit/>
          </a:bodyPr>
          <a:lstStyle/>
          <a:p>
            <a:pPr algn="ctr"/>
            <a:r>
              <a:rPr lang="it-IT" sz="2400"/>
              <a:t> PRETI</a:t>
            </a:r>
          </a:p>
        </p:txBody>
      </p:sp>
      <p:pic>
        <p:nvPicPr>
          <p:cNvPr id="5" name="Immagine 4"/>
          <p:cNvPicPr>
            <a:picLocks noChangeAspect="1"/>
          </p:cNvPicPr>
          <p:nvPr/>
        </p:nvPicPr>
        <p:blipFill rotWithShape="1">
          <a:blip r:embed="rId2"/>
          <a:srcRect t="16950" r="-1" b="18653"/>
          <a:stretch/>
        </p:blipFill>
        <p:spPr>
          <a:xfrm>
            <a:off x="3416427" y="6"/>
            <a:ext cx="5727572" cy="2762724"/>
          </a:xfrm>
          <a:prstGeom prst="rect">
            <a:avLst/>
          </a:prstGeom>
        </p:spPr>
      </p:pic>
      <p:sp>
        <p:nvSpPr>
          <p:cNvPr id="12" name="Rectangle 11">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4" name="Immagine 3"/>
          <p:cNvPicPr>
            <a:picLocks noChangeAspect="1"/>
          </p:cNvPicPr>
          <p:nvPr/>
        </p:nvPicPr>
        <p:blipFill rotWithShape="1">
          <a:blip r:embed="rId3"/>
          <a:srcRect l="12824" r="14166"/>
          <a:stretch/>
        </p:blipFill>
        <p:spPr>
          <a:xfrm>
            <a:off x="20" y="2826737"/>
            <a:ext cx="3424313" cy="4031263"/>
          </a:xfrm>
          <a:prstGeom prst="rect">
            <a:avLst/>
          </a:prstGeom>
        </p:spPr>
      </p:pic>
      <p:sp>
        <p:nvSpPr>
          <p:cNvPr id="3" name="Segnaposto testo 2"/>
          <p:cNvSpPr>
            <a:spLocks noGrp="1"/>
          </p:cNvSpPr>
          <p:nvPr>
            <p:ph type="body" idx="1"/>
          </p:nvPr>
        </p:nvSpPr>
        <p:spPr>
          <a:xfrm>
            <a:off x="4087224" y="3455208"/>
            <a:ext cx="4306824" cy="2869392"/>
          </a:xfrm>
        </p:spPr>
        <p:txBody>
          <a:bodyPr anchor="ctr">
            <a:normAutofit/>
          </a:bodyPr>
          <a:lstStyle/>
          <a:p>
            <a:pPr>
              <a:lnSpc>
                <a:spcPct val="90000"/>
              </a:lnSpc>
              <a:spcAft>
                <a:spcPts val="600"/>
              </a:spcAft>
            </a:pPr>
            <a:r>
              <a:rPr lang="it-IT" sz="1200" dirty="0"/>
              <a:t>Tra opportunità e ingenuità: lo strumento non è neutrale, quanto pubblicato in rete resta (per sempre!)</a:t>
            </a:r>
          </a:p>
          <a:p>
            <a:pPr>
              <a:lnSpc>
                <a:spcPct val="90000"/>
              </a:lnSpc>
              <a:spcAft>
                <a:spcPts val="600"/>
              </a:spcAft>
            </a:pPr>
            <a:endParaRPr lang="it-IT" sz="1200" dirty="0"/>
          </a:p>
          <a:p>
            <a:pPr>
              <a:lnSpc>
                <a:spcPct val="90000"/>
              </a:lnSpc>
              <a:spcAft>
                <a:spcPts val="600"/>
              </a:spcAft>
            </a:pPr>
            <a:r>
              <a:rPr lang="it-IT" sz="1200" dirty="0"/>
              <a:t>Divi o macchiette da hit parade (narcisismo virtuale)! </a:t>
            </a:r>
          </a:p>
          <a:p>
            <a:pPr marL="285750" indent="-285750">
              <a:lnSpc>
                <a:spcPct val="90000"/>
              </a:lnSpc>
              <a:spcAft>
                <a:spcPts val="600"/>
              </a:spcAft>
              <a:buFontTx/>
              <a:buChar char="-"/>
            </a:pPr>
            <a:r>
              <a:rPr lang="it-IT" sz="1200" dirty="0"/>
              <a:t>certi preti «predicatori/teologi/tuttologi»</a:t>
            </a:r>
          </a:p>
          <a:p>
            <a:pPr>
              <a:lnSpc>
                <a:spcPct val="90000"/>
              </a:lnSpc>
              <a:spcAft>
                <a:spcPts val="600"/>
              </a:spcAft>
            </a:pPr>
            <a:r>
              <a:rPr lang="it-IT" sz="1200" dirty="0"/>
              <a:t>    che vogliono apparire «moderni» a tutti i costi</a:t>
            </a:r>
          </a:p>
          <a:p>
            <a:pPr marL="285750" indent="-285750">
              <a:lnSpc>
                <a:spcPct val="90000"/>
              </a:lnSpc>
              <a:spcAft>
                <a:spcPts val="600"/>
              </a:spcAft>
              <a:buFontTx/>
              <a:buChar char="-"/>
            </a:pPr>
            <a:r>
              <a:rPr lang="it-IT" sz="1200" dirty="0"/>
              <a:t>Che devono sempre dire qualcosa su tutto ..</a:t>
            </a:r>
          </a:p>
          <a:p>
            <a:pPr marL="285750" indent="-285750">
              <a:lnSpc>
                <a:spcPct val="90000"/>
              </a:lnSpc>
              <a:spcAft>
                <a:spcPts val="600"/>
              </a:spcAft>
              <a:buFontTx/>
              <a:buChar char="-"/>
            </a:pPr>
            <a:r>
              <a:rPr lang="it-IT" sz="1200" dirty="0"/>
              <a:t>Che sono sempre on line su </a:t>
            </a:r>
            <a:r>
              <a:rPr lang="it-IT" sz="1200" dirty="0" err="1"/>
              <a:t>instagram</a:t>
            </a:r>
            <a:r>
              <a:rPr lang="it-IT" sz="1200" dirty="0"/>
              <a:t>, </a:t>
            </a:r>
            <a:r>
              <a:rPr lang="it-IT" sz="1200" dirty="0" err="1"/>
              <a:t>facebook</a:t>
            </a:r>
            <a:r>
              <a:rPr lang="it-IT" sz="1200" dirty="0"/>
              <a:t>, </a:t>
            </a:r>
          </a:p>
          <a:p>
            <a:pPr>
              <a:lnSpc>
                <a:spcPct val="90000"/>
              </a:lnSpc>
              <a:spcAft>
                <a:spcPts val="600"/>
              </a:spcAft>
            </a:pPr>
            <a:r>
              <a:rPr lang="it-IT" sz="1200" dirty="0"/>
              <a:t>     </a:t>
            </a:r>
            <a:r>
              <a:rPr lang="it-IT" sz="1200" dirty="0" err="1"/>
              <a:t>tik</a:t>
            </a:r>
            <a:r>
              <a:rPr lang="it-IT" sz="1200" dirty="0"/>
              <a:t> </a:t>
            </a:r>
            <a:r>
              <a:rPr lang="it-IT" sz="1200" dirty="0" err="1"/>
              <a:t>tok</a:t>
            </a:r>
            <a:r>
              <a:rPr lang="it-IT" sz="1200" dirty="0"/>
              <a:t> …</a:t>
            </a:r>
          </a:p>
          <a:p>
            <a:pPr>
              <a:lnSpc>
                <a:spcPct val="90000"/>
              </a:lnSpc>
              <a:spcAft>
                <a:spcPts val="600"/>
              </a:spcAft>
            </a:pPr>
            <a:r>
              <a:rPr lang="it-IT" sz="1100" dirty="0"/>
              <a:t> </a:t>
            </a:r>
          </a:p>
        </p:txBody>
      </p:sp>
      <p:sp>
        <p:nvSpPr>
          <p:cNvPr id="14" name="Rectangle 13">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429"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7111795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p:cNvSpPr>
            <a:spLocks noGrp="1"/>
          </p:cNvSpPr>
          <p:nvPr>
            <p:ph type="title"/>
          </p:nvPr>
        </p:nvSpPr>
        <p:spPr>
          <a:xfrm>
            <a:off x="5232773" y="467271"/>
            <a:ext cx="2907268" cy="2052522"/>
          </a:xfrm>
        </p:spPr>
        <p:txBody>
          <a:bodyPr anchor="b">
            <a:normAutofit/>
          </a:bodyPr>
          <a:lstStyle/>
          <a:p>
            <a:pPr>
              <a:lnSpc>
                <a:spcPct val="90000"/>
              </a:lnSpc>
            </a:pPr>
            <a:r>
              <a:rPr lang="it-IT" sz="2000"/>
              <a:t>Il mezzo è utile, veloce, accessibile (anche troppo) …ma deve essere usato …</a:t>
            </a:r>
            <a:br>
              <a:rPr lang="it-IT" sz="2000"/>
            </a:br>
            <a:r>
              <a:rPr lang="it-IT" sz="2000"/>
              <a:t>con la testa!</a:t>
            </a:r>
            <a:br>
              <a:rPr lang="it-IT" sz="2000"/>
            </a:br>
            <a:endParaRPr lang="it-IT" sz="2000"/>
          </a:p>
        </p:txBody>
      </p:sp>
      <p:sp>
        <p:nvSpPr>
          <p:cNvPr id="13" name="Freeform: Shape 12">
            <a:extLst>
              <a:ext uri="{FF2B5EF4-FFF2-40B4-BE49-F238E27FC236}">
                <a16:creationId xmlns:a16="http://schemas.microsoft.com/office/drawing/2014/main" id="{5841E0DD-1BA7-47EA-92C1-DFCD469D0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47" y="0"/>
            <a:ext cx="3146756" cy="2553552"/>
          </a:xfrm>
          <a:custGeom>
            <a:avLst/>
            <a:gdLst>
              <a:gd name="connsiteX0" fmla="*/ 51087 w 4195674"/>
              <a:gd name="connsiteY0" fmla="*/ 0 h 2553552"/>
              <a:gd name="connsiteX1" fmla="*/ 4144587 w 4195674"/>
              <a:gd name="connsiteY1" fmla="*/ 0 h 2553552"/>
              <a:gd name="connsiteX2" fmla="*/ 4153054 w 4195674"/>
              <a:gd name="connsiteY2" fmla="*/ 32928 h 2553552"/>
              <a:gd name="connsiteX3" fmla="*/ 4195674 w 4195674"/>
              <a:gd name="connsiteY3" fmla="*/ 455715 h 2553552"/>
              <a:gd name="connsiteX4" fmla="*/ 2097837 w 4195674"/>
              <a:gd name="connsiteY4" fmla="*/ 2553552 h 2553552"/>
              <a:gd name="connsiteX5" fmla="*/ 0 w 4195674"/>
              <a:gd name="connsiteY5" fmla="*/ 455715 h 2553552"/>
              <a:gd name="connsiteX6" fmla="*/ 42621 w 4195674"/>
              <a:gd name="connsiteY6" fmla="*/ 32928 h 25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2553552">
                <a:moveTo>
                  <a:pt x="51087" y="0"/>
                </a:moveTo>
                <a:lnTo>
                  <a:pt x="4144587" y="0"/>
                </a:lnTo>
                <a:lnTo>
                  <a:pt x="4153054" y="32928"/>
                </a:lnTo>
                <a:cubicBezTo>
                  <a:pt x="4180999" y="169492"/>
                  <a:pt x="4195674" y="310890"/>
                  <a:pt x="4195674" y="455715"/>
                </a:cubicBezTo>
                <a:cubicBezTo>
                  <a:pt x="4195674" y="1614318"/>
                  <a:pt x="3256440" y="2553552"/>
                  <a:pt x="2097837" y="2553552"/>
                </a:cubicBezTo>
                <a:cubicBezTo>
                  <a:pt x="939234" y="2553552"/>
                  <a:pt x="0" y="1614318"/>
                  <a:pt x="0" y="455715"/>
                </a:cubicBezTo>
                <a:cubicBezTo>
                  <a:pt x="0" y="310890"/>
                  <a:pt x="14676" y="169492"/>
                  <a:pt x="42621" y="32928"/>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Immagine 4"/>
          <p:cNvPicPr>
            <a:picLocks noChangeAspect="1"/>
          </p:cNvPicPr>
          <p:nvPr/>
        </p:nvPicPr>
        <p:blipFill>
          <a:blip r:embed="rId2"/>
          <a:stretch>
            <a:fillRect/>
          </a:stretch>
        </p:blipFill>
        <p:spPr>
          <a:xfrm>
            <a:off x="902140" y="378455"/>
            <a:ext cx="1451579" cy="1451579"/>
          </a:xfrm>
          <a:prstGeom prst="rect">
            <a:avLst/>
          </a:prstGeom>
        </p:spPr>
      </p:pic>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2861" y="987117"/>
            <a:ext cx="128636"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D3BEFDA-0C8B-4C24-AF49-B7E58C98D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6811"/>
            <a:ext cx="3380451" cy="4101189"/>
          </a:xfrm>
          <a:custGeom>
            <a:avLst/>
            <a:gdLst>
              <a:gd name="connsiteX0" fmla="*/ 1188901 w 4507268"/>
              <a:gd name="connsiteY0" fmla="*/ 0 h 4101189"/>
              <a:gd name="connsiteX1" fmla="*/ 4507268 w 4507268"/>
              <a:gd name="connsiteY1" fmla="*/ 3318367 h 4101189"/>
              <a:gd name="connsiteX2" fmla="*/ 4439851 w 4507268"/>
              <a:gd name="connsiteY2" fmla="*/ 3987135 h 4101189"/>
              <a:gd name="connsiteX3" fmla="*/ 4410525 w 4507268"/>
              <a:gd name="connsiteY3" fmla="*/ 4101189 h 4101189"/>
              <a:gd name="connsiteX4" fmla="*/ 0 w 4507268"/>
              <a:gd name="connsiteY4" fmla="*/ 4101189 h 4101189"/>
              <a:gd name="connsiteX5" fmla="*/ 0 w 4507268"/>
              <a:gd name="connsiteY5" fmla="*/ 221283 h 4101189"/>
              <a:gd name="connsiteX6" fmla="*/ 47936 w 4507268"/>
              <a:gd name="connsiteY6" fmla="*/ 201358 h 4101189"/>
              <a:gd name="connsiteX7" fmla="*/ 1188901 w 4507268"/>
              <a:gd name="connsiteY7" fmla="*/ 0 h 41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7268" h="4101189">
                <a:moveTo>
                  <a:pt x="1188901" y="0"/>
                </a:moveTo>
                <a:cubicBezTo>
                  <a:pt x="3021585" y="0"/>
                  <a:pt x="4507268" y="1485684"/>
                  <a:pt x="4507268" y="3318367"/>
                </a:cubicBezTo>
                <a:cubicBezTo>
                  <a:pt x="4507268" y="3547453"/>
                  <a:pt x="4484055" y="3771117"/>
                  <a:pt x="4439851" y="3987135"/>
                </a:cubicBezTo>
                <a:lnTo>
                  <a:pt x="4410525" y="4101189"/>
                </a:lnTo>
                <a:lnTo>
                  <a:pt x="0" y="4101189"/>
                </a:lnTo>
                <a:lnTo>
                  <a:pt x="0" y="221283"/>
                </a:lnTo>
                <a:lnTo>
                  <a:pt x="47936" y="201358"/>
                </a:lnTo>
                <a:cubicBezTo>
                  <a:pt x="403707" y="71093"/>
                  <a:pt x="788002" y="0"/>
                  <a:pt x="1188901"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7400EEA6-B330-4DBC-A821-469627E96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80092" y="1601385"/>
            <a:ext cx="2066123" cy="2754831"/>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958" y="4908805"/>
            <a:ext cx="118159"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0613" y="5775084"/>
            <a:ext cx="84319"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schemeClr val="tx1">
                  <a:alpha val="60000"/>
                </a:schemeClr>
              </a:solidFill>
            </a:endParaRPr>
          </a:p>
        </p:txBody>
      </p:sp>
      <p:sp>
        <p:nvSpPr>
          <p:cNvPr id="3" name="Segnaposto testo 2"/>
          <p:cNvSpPr>
            <a:spLocks noGrp="1"/>
          </p:cNvSpPr>
          <p:nvPr>
            <p:ph type="body" idx="1"/>
          </p:nvPr>
        </p:nvSpPr>
        <p:spPr>
          <a:xfrm>
            <a:off x="5232773" y="2990818"/>
            <a:ext cx="2907268" cy="2913872"/>
          </a:xfrm>
        </p:spPr>
        <p:txBody>
          <a:bodyPr anchor="t">
            <a:normAutofit/>
          </a:bodyPr>
          <a:lstStyle/>
          <a:p>
            <a:pPr>
              <a:lnSpc>
                <a:spcPct val="90000"/>
              </a:lnSpc>
              <a:spcAft>
                <a:spcPts val="600"/>
              </a:spcAft>
            </a:pPr>
            <a:endParaRPr lang="it-IT" sz="1400"/>
          </a:p>
          <a:p>
            <a:pPr>
              <a:lnSpc>
                <a:spcPct val="90000"/>
              </a:lnSpc>
              <a:spcAft>
                <a:spcPts val="600"/>
              </a:spcAft>
            </a:pPr>
            <a:endParaRPr lang="it-IT" sz="1400"/>
          </a:p>
          <a:p>
            <a:pPr>
              <a:lnSpc>
                <a:spcPct val="90000"/>
              </a:lnSpc>
              <a:spcAft>
                <a:spcPts val="600"/>
              </a:spcAft>
            </a:pPr>
            <a:r>
              <a:rPr lang="it-IT" sz="1400"/>
              <a:t>Perché non imparare a lavorare in squadra con altri, persone competenti, magari giovani che possono essere coinvolti di persona (podcast, radio parrocchiale, radio web …) a raccontare il quartiere, la comunità, l’esperienza di fede, l’incontro con il Dio di Gesù Cristo …</a:t>
            </a:r>
          </a:p>
          <a:p>
            <a:pPr>
              <a:lnSpc>
                <a:spcPct val="90000"/>
              </a:lnSpc>
              <a:spcAft>
                <a:spcPts val="600"/>
              </a:spcAft>
            </a:pPr>
            <a:endParaRPr lang="it-IT" sz="1400"/>
          </a:p>
          <a:p>
            <a:pPr>
              <a:lnSpc>
                <a:spcPct val="90000"/>
              </a:lnSpc>
              <a:spcAft>
                <a:spcPts val="600"/>
              </a:spcAft>
            </a:pPr>
            <a:endParaRPr lang="it-IT" sz="1400"/>
          </a:p>
        </p:txBody>
      </p:sp>
      <p:pic>
        <p:nvPicPr>
          <p:cNvPr id="6" name="Immagine 5"/>
          <p:cNvPicPr>
            <a:picLocks noChangeAspect="1"/>
          </p:cNvPicPr>
          <p:nvPr/>
        </p:nvPicPr>
        <p:blipFill>
          <a:blip r:embed="rId3"/>
          <a:stretch>
            <a:fillRect/>
          </a:stretch>
        </p:blipFill>
        <p:spPr>
          <a:xfrm>
            <a:off x="140910" y="3983390"/>
            <a:ext cx="2237979" cy="2237979"/>
          </a:xfrm>
          <a:prstGeom prst="rect">
            <a:avLst/>
          </a:prstGeom>
        </p:spPr>
      </p:pic>
      <p:pic>
        <p:nvPicPr>
          <p:cNvPr id="4" name="Immagine 3"/>
          <p:cNvPicPr>
            <a:picLocks noChangeAspect="1"/>
          </p:cNvPicPr>
          <p:nvPr/>
        </p:nvPicPr>
        <p:blipFill rotWithShape="1">
          <a:blip r:embed="rId4"/>
          <a:srcRect b="7246"/>
          <a:stretch/>
        </p:blipFill>
        <p:spPr>
          <a:xfrm>
            <a:off x="3276474" y="2347434"/>
            <a:ext cx="1273358" cy="1262732"/>
          </a:xfrm>
          <a:prstGeom prst="rect">
            <a:avLst/>
          </a:prstGeom>
          <a:solidFill>
            <a:srgbClr val="000000">
              <a:shade val="95000"/>
            </a:srgbClr>
          </a:solidFill>
        </p:spPr>
      </p:pic>
      <p:cxnSp>
        <p:nvCxnSpPr>
          <p:cNvPr id="25" name="Straight Connector 2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5848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p:cNvPicPr>
            <a:picLocks noChangeAspect="1"/>
          </p:cNvPicPr>
          <p:nvPr/>
        </p:nvPicPr>
        <p:blipFill rotWithShape="1">
          <a:blip r:embed="rId2"/>
          <a:srcRect t="13974" b="17849"/>
          <a:stretch/>
        </p:blipFill>
        <p:spPr>
          <a:xfrm>
            <a:off x="3416427" y="6"/>
            <a:ext cx="5727572" cy="2762724"/>
          </a:xfrm>
          <a:prstGeom prst="rect">
            <a:avLst/>
          </a:prstGeom>
        </p:spPr>
      </p:pic>
      <p:sp>
        <p:nvSpPr>
          <p:cNvPr id="12" name="Rectangle 11">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5" name="Immagine 4"/>
          <p:cNvPicPr>
            <a:picLocks noChangeAspect="1"/>
          </p:cNvPicPr>
          <p:nvPr/>
        </p:nvPicPr>
        <p:blipFill rotWithShape="1">
          <a:blip r:embed="rId3"/>
          <a:srcRect l="6953" r="8103" b="1"/>
          <a:stretch/>
        </p:blipFill>
        <p:spPr>
          <a:xfrm>
            <a:off x="20" y="2826737"/>
            <a:ext cx="3424313" cy="4031263"/>
          </a:xfrm>
          <a:prstGeom prst="rect">
            <a:avLst/>
          </a:prstGeom>
        </p:spPr>
      </p:pic>
      <p:sp>
        <p:nvSpPr>
          <p:cNvPr id="3" name="Segnaposto testo 2"/>
          <p:cNvSpPr>
            <a:spLocks noGrp="1"/>
          </p:cNvSpPr>
          <p:nvPr>
            <p:ph type="body" idx="1"/>
          </p:nvPr>
        </p:nvSpPr>
        <p:spPr>
          <a:xfrm>
            <a:off x="4110703" y="4267200"/>
            <a:ext cx="4042697" cy="2344708"/>
          </a:xfrm>
        </p:spPr>
        <p:txBody>
          <a:bodyPr anchor="ctr">
            <a:normAutofit lnSpcReduction="10000"/>
          </a:bodyPr>
          <a:lstStyle/>
          <a:p>
            <a:pPr algn="just">
              <a:lnSpc>
                <a:spcPct val="90000"/>
              </a:lnSpc>
              <a:spcAft>
                <a:spcPts val="600"/>
              </a:spcAft>
            </a:pPr>
            <a:r>
              <a:rPr lang="it-IT" sz="1700" dirty="0"/>
              <a:t>No foto minori (foto di </a:t>
            </a:r>
            <a:r>
              <a:rPr lang="it-IT" sz="1700" dirty="0" err="1"/>
              <a:t>sè</a:t>
            </a:r>
            <a:r>
              <a:rPr lang="it-IT" sz="1700" dirty="0"/>
              <a:t> stessi in comportamenti sessuali più o meno espliciti a minori (o adulti che sicuramente li condivideranno con altri); chat che possono essere </a:t>
            </a:r>
          </a:p>
          <a:p>
            <a:pPr algn="just">
              <a:lnSpc>
                <a:spcPct val="90000"/>
              </a:lnSpc>
              <a:spcAft>
                <a:spcPts val="600"/>
              </a:spcAft>
            </a:pPr>
            <a:r>
              <a:rPr lang="it-IT" sz="1700" dirty="0"/>
              <a:t>manipolate o decontestualizzate (o spesso semplicemente e propriamente di natura sessuale con minori e non solo …)</a:t>
            </a:r>
          </a:p>
          <a:p>
            <a:pPr algn="just">
              <a:lnSpc>
                <a:spcPct val="90000"/>
              </a:lnSpc>
              <a:spcAft>
                <a:spcPts val="600"/>
              </a:spcAft>
            </a:pPr>
            <a:endParaRPr lang="it-IT" sz="1700" dirty="0"/>
          </a:p>
          <a:p>
            <a:pPr algn="just">
              <a:lnSpc>
                <a:spcPct val="90000"/>
              </a:lnSpc>
              <a:spcAft>
                <a:spcPts val="600"/>
              </a:spcAft>
            </a:pPr>
            <a:endParaRPr lang="it-IT" sz="1700" dirty="0"/>
          </a:p>
          <a:p>
            <a:pPr>
              <a:lnSpc>
                <a:spcPct val="90000"/>
              </a:lnSpc>
              <a:spcAft>
                <a:spcPts val="600"/>
              </a:spcAft>
            </a:pPr>
            <a:endParaRPr lang="it-IT" sz="1700" dirty="0"/>
          </a:p>
          <a:p>
            <a:pPr>
              <a:lnSpc>
                <a:spcPct val="90000"/>
              </a:lnSpc>
              <a:spcAft>
                <a:spcPts val="600"/>
              </a:spcAft>
            </a:pPr>
            <a:endParaRPr lang="it-IT" sz="1700" dirty="0"/>
          </a:p>
        </p:txBody>
      </p:sp>
      <p:sp>
        <p:nvSpPr>
          <p:cNvPr id="14" name="Rectangle 13">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429"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305293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8829" y="2093671"/>
            <a:ext cx="7757645" cy="2806169"/>
          </a:xfrm>
        </p:spPr>
        <p:txBody>
          <a:bodyPr>
            <a:normAutofit/>
          </a:bodyPr>
          <a:lstStyle/>
          <a:p>
            <a:pPr algn="ctr"/>
            <a:br>
              <a:rPr lang="it-IT" dirty="0"/>
            </a:br>
            <a:br>
              <a:rPr lang="it-IT" dirty="0"/>
            </a:br>
            <a:br>
              <a:rPr lang="it-IT" dirty="0"/>
            </a:br>
            <a:br>
              <a:rPr lang="it-IT" dirty="0"/>
            </a:br>
            <a:r>
              <a:rPr lang="it-IT" dirty="0"/>
              <a:t>https://giuridico.chiesacattolica.it/</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721" y="1427141"/>
            <a:ext cx="3476625" cy="2069615"/>
          </a:xfrm>
          <a:prstGeom prst="rect">
            <a:avLst/>
          </a:prstGeom>
        </p:spPr>
      </p:pic>
    </p:spTree>
    <p:extLst>
      <p:ext uri="{BB962C8B-B14F-4D97-AF65-F5344CB8AC3E}">
        <p14:creationId xmlns:p14="http://schemas.microsoft.com/office/powerpoint/2010/main" val="856369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p:cNvPicPr>
            <a:picLocks noChangeAspect="1"/>
          </p:cNvPicPr>
          <p:nvPr/>
        </p:nvPicPr>
        <p:blipFill>
          <a:blip r:embed="rId2"/>
          <a:stretch>
            <a:fillRect/>
          </a:stretch>
        </p:blipFill>
        <p:spPr>
          <a:xfrm>
            <a:off x="342900" y="1050132"/>
            <a:ext cx="8458200" cy="4757736"/>
          </a:xfrm>
          <a:prstGeom prst="rect">
            <a:avLst/>
          </a:prstGeom>
        </p:spPr>
      </p:pic>
    </p:spTree>
    <p:extLst>
      <p:ext uri="{BB962C8B-B14F-4D97-AF65-F5344CB8AC3E}">
        <p14:creationId xmlns:p14="http://schemas.microsoft.com/office/powerpoint/2010/main" val="4173923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a:stretch/>
        </p:blipFill>
        <p:spPr>
          <a:xfrm>
            <a:off x="-4876800" y="-2057400"/>
            <a:ext cx="18288000" cy="10287000"/>
          </a:xfrm>
          <a:prstGeom prst="rect">
            <a:avLst/>
          </a:prstGeom>
        </p:spPr>
      </p:pic>
      <p:sp>
        <p:nvSpPr>
          <p:cNvPr id="2" name="CasellaDiTesto 1"/>
          <p:cNvSpPr txBox="1"/>
          <p:nvPr/>
        </p:nvSpPr>
        <p:spPr>
          <a:xfrm>
            <a:off x="2095500" y="5791200"/>
            <a:ext cx="43434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000" b="1" dirty="0">
                <a:solidFill>
                  <a:srgbClr val="FF0000"/>
                </a:solidFill>
              </a:rPr>
              <a:t>https://tutelaminori.chiesacattolica.it</a:t>
            </a:r>
          </a:p>
        </p:txBody>
      </p:sp>
    </p:spTree>
    <p:extLst>
      <p:ext uri="{BB962C8B-B14F-4D97-AF65-F5344CB8AC3E}">
        <p14:creationId xmlns:p14="http://schemas.microsoft.com/office/powerpoint/2010/main" val="3842092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403648" y="404664"/>
            <a:ext cx="6408712" cy="619268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5" name="Titel 1"/>
          <p:cNvSpPr txBox="1">
            <a:spLocks/>
          </p:cNvSpPr>
          <p:nvPr/>
        </p:nvSpPr>
        <p:spPr>
          <a:xfrm>
            <a:off x="0" y="0"/>
            <a:ext cx="3491880" cy="908720"/>
          </a:xfrm>
          <a:prstGeom prst="rect">
            <a:avLst/>
          </a:prstGeom>
          <a:solidFill>
            <a:srgbClr val="FFC000"/>
          </a:solidFill>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de-DE" sz="2000" b="1" dirty="0" err="1">
                <a:solidFill>
                  <a:srgbClr val="C00000"/>
                </a:solidFill>
              </a:rPr>
              <a:t>Aree</a:t>
            </a:r>
            <a:r>
              <a:rPr lang="de-DE" sz="2000" b="1" dirty="0">
                <a:solidFill>
                  <a:srgbClr val="C00000"/>
                </a:solidFill>
              </a:rPr>
              <a:t> di </a:t>
            </a:r>
            <a:r>
              <a:rPr lang="de-DE" sz="2000" b="1" dirty="0" err="1">
                <a:solidFill>
                  <a:srgbClr val="C00000"/>
                </a:solidFill>
              </a:rPr>
              <a:t>prevenzione</a:t>
            </a:r>
            <a:r>
              <a:rPr lang="de-DE" sz="2000" b="1" dirty="0">
                <a:solidFill>
                  <a:srgbClr val="C00000"/>
                </a:solidFill>
              </a:rPr>
              <a:t> </a:t>
            </a:r>
          </a:p>
          <a:p>
            <a:pPr algn="l">
              <a:lnSpc>
                <a:spcPct val="150000"/>
              </a:lnSpc>
            </a:pPr>
            <a:r>
              <a:rPr lang="de-DE" sz="2000" b="1" dirty="0" err="1">
                <a:solidFill>
                  <a:srgbClr val="C00000"/>
                </a:solidFill>
              </a:rPr>
              <a:t>nel</a:t>
            </a:r>
            <a:r>
              <a:rPr lang="de-DE" sz="2000" b="1" dirty="0">
                <a:solidFill>
                  <a:srgbClr val="C00000"/>
                </a:solidFill>
              </a:rPr>
              <a:t> </a:t>
            </a:r>
            <a:r>
              <a:rPr lang="de-DE" sz="2000" b="1" dirty="0" err="1">
                <a:solidFill>
                  <a:srgbClr val="C00000"/>
                </a:solidFill>
              </a:rPr>
              <a:t>lavoro</a:t>
            </a:r>
            <a:r>
              <a:rPr lang="de-DE" sz="2000" b="1" dirty="0">
                <a:solidFill>
                  <a:srgbClr val="C00000"/>
                </a:solidFill>
              </a:rPr>
              <a:t> </a:t>
            </a:r>
            <a:r>
              <a:rPr lang="de-DE" sz="2000" b="1" dirty="0" err="1">
                <a:solidFill>
                  <a:srgbClr val="C00000"/>
                </a:solidFill>
              </a:rPr>
              <a:t>educativo</a:t>
            </a:r>
            <a:endParaRPr lang="de-DE" sz="2000" b="1" dirty="0">
              <a:solidFill>
                <a:srgbClr val="C0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012182" y="4391025"/>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7319105" y="5869721"/>
            <a:ext cx="1861407" cy="1015663"/>
          </a:xfrm>
          <a:prstGeom prst="rect">
            <a:avLst/>
          </a:prstGeom>
          <a:solidFill>
            <a:srgbClr val="FFC000"/>
          </a:solidFill>
        </p:spPr>
        <p:txBody>
          <a:bodyPr wrap="none" rtlCol="0">
            <a:spAutoFit/>
          </a:bodyPr>
          <a:lstStyle/>
          <a:p>
            <a:pPr algn="r"/>
            <a:r>
              <a:rPr lang="de-DE" sz="2000" b="1" dirty="0" err="1">
                <a:solidFill>
                  <a:srgbClr val="C00000"/>
                </a:solidFill>
              </a:rPr>
              <a:t>nb</a:t>
            </a:r>
            <a:r>
              <a:rPr lang="de-DE" sz="2000" b="1" dirty="0">
                <a:solidFill>
                  <a:srgbClr val="C00000"/>
                </a:solidFill>
              </a:rPr>
              <a:t>:</a:t>
            </a:r>
          </a:p>
          <a:p>
            <a:pPr algn="r"/>
            <a:r>
              <a:rPr lang="de-DE" sz="2000" b="1" dirty="0" err="1">
                <a:solidFill>
                  <a:srgbClr val="C00000"/>
                </a:solidFill>
              </a:rPr>
              <a:t>coinvolgere</a:t>
            </a:r>
            <a:endParaRPr lang="de-DE" sz="2000" b="1" dirty="0">
              <a:solidFill>
                <a:srgbClr val="C00000"/>
              </a:solidFill>
            </a:endParaRPr>
          </a:p>
          <a:p>
            <a:pPr algn="r"/>
            <a:r>
              <a:rPr lang="de-DE" sz="2000" b="1" dirty="0">
                <a:solidFill>
                  <a:srgbClr val="C00000"/>
                </a:solidFill>
              </a:rPr>
              <a:t>tutti</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717032"/>
            <a:ext cx="2520279" cy="2005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bgerundetes Rechteck 6"/>
          <p:cNvSpPr/>
          <p:nvPr/>
        </p:nvSpPr>
        <p:spPr>
          <a:xfrm>
            <a:off x="3337086" y="2510350"/>
            <a:ext cx="2664295" cy="2242970"/>
          </a:xfrm>
          <a:prstGeom prst="round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2800" b="1" dirty="0">
                <a:solidFill>
                  <a:srgbClr val="C00000"/>
                </a:solidFill>
                <a:latin typeface="Bahnschrift SemiBold SemiConden" panose="020B0502040204020203" pitchFamily="34" charset="0"/>
              </a:rPr>
              <a:t>Tutela </a:t>
            </a:r>
            <a:r>
              <a:rPr lang="de-DE" sz="2800" b="1" dirty="0" err="1">
                <a:solidFill>
                  <a:srgbClr val="C00000"/>
                </a:solidFill>
                <a:latin typeface="Bahnschrift SemiBold SemiConden" panose="020B0502040204020203" pitchFamily="34" charset="0"/>
              </a:rPr>
              <a:t>dei</a:t>
            </a:r>
            <a:r>
              <a:rPr lang="de-DE" sz="2800" b="1" dirty="0">
                <a:solidFill>
                  <a:srgbClr val="C00000"/>
                </a:solidFill>
                <a:latin typeface="Bahnschrift SemiBold SemiConden" panose="020B0502040204020203" pitchFamily="34" charset="0"/>
              </a:rPr>
              <a:t> </a:t>
            </a:r>
            <a:r>
              <a:rPr lang="de-DE" sz="2800" b="1" dirty="0" err="1">
                <a:solidFill>
                  <a:srgbClr val="C00000"/>
                </a:solidFill>
                <a:latin typeface="Bahnschrift SemiBold SemiConden" panose="020B0502040204020203" pitchFamily="34" charset="0"/>
              </a:rPr>
              <a:t>minori</a:t>
            </a:r>
            <a:endParaRPr lang="de-DE" sz="2800" b="1" dirty="0">
              <a:solidFill>
                <a:srgbClr val="C00000"/>
              </a:solidFill>
              <a:latin typeface="Bahnschrift SemiBold SemiConden" panose="020B0502040204020203" pitchFamily="34" charset="0"/>
            </a:endParaRPr>
          </a:p>
          <a:p>
            <a:pPr algn="ctr"/>
            <a:r>
              <a:rPr lang="de-DE" sz="2800" b="1" dirty="0" err="1">
                <a:solidFill>
                  <a:srgbClr val="C00000"/>
                </a:solidFill>
                <a:latin typeface="Bahnschrift SemiBold SemiConden" panose="020B0502040204020203" pitchFamily="34" charset="0"/>
              </a:rPr>
              <a:t>punto</a:t>
            </a:r>
            <a:r>
              <a:rPr lang="de-DE" sz="2800" b="1" dirty="0">
                <a:solidFill>
                  <a:srgbClr val="C00000"/>
                </a:solidFill>
                <a:latin typeface="Bahnschrift SemiBold SemiConden" panose="020B0502040204020203" pitchFamily="34" charset="0"/>
              </a:rPr>
              <a:t> </a:t>
            </a:r>
            <a:r>
              <a:rPr lang="de-DE" sz="2800" b="1" dirty="0" err="1">
                <a:solidFill>
                  <a:srgbClr val="C00000"/>
                </a:solidFill>
                <a:latin typeface="Bahnschrift SemiBold SemiConden" panose="020B0502040204020203" pitchFamily="34" charset="0"/>
              </a:rPr>
              <a:t>fisso</a:t>
            </a:r>
            <a:r>
              <a:rPr lang="de-DE" sz="2800" b="1" dirty="0">
                <a:solidFill>
                  <a:srgbClr val="C00000"/>
                </a:solidFill>
                <a:latin typeface="Bahnschrift SemiBold SemiConden" panose="020B0502040204020203" pitchFamily="34" charset="0"/>
              </a:rPr>
              <a:t> </a:t>
            </a:r>
            <a:r>
              <a:rPr lang="de-DE" sz="2800" b="1" dirty="0" err="1">
                <a:solidFill>
                  <a:srgbClr val="C00000"/>
                </a:solidFill>
                <a:latin typeface="Bahnschrift SemiBold SemiConden" panose="020B0502040204020203" pitchFamily="34" charset="0"/>
              </a:rPr>
              <a:t>sull‘ordine</a:t>
            </a:r>
            <a:r>
              <a:rPr lang="de-DE" sz="2800" b="1" dirty="0">
                <a:solidFill>
                  <a:srgbClr val="C00000"/>
                </a:solidFill>
                <a:latin typeface="Bahnschrift SemiBold SemiConden" panose="020B0502040204020203" pitchFamily="34" charset="0"/>
              </a:rPr>
              <a:t> del </a:t>
            </a:r>
            <a:r>
              <a:rPr lang="de-DE" sz="2800" b="1" dirty="0" err="1">
                <a:solidFill>
                  <a:srgbClr val="C00000"/>
                </a:solidFill>
                <a:latin typeface="Bahnschrift SemiBold SemiConden" panose="020B0502040204020203" pitchFamily="34" charset="0"/>
              </a:rPr>
              <a:t>giorno</a:t>
            </a:r>
            <a:r>
              <a:rPr lang="de-DE" sz="2800" b="1" dirty="0">
                <a:solidFill>
                  <a:srgbClr val="C00000"/>
                </a:solidFill>
                <a:latin typeface="Bahnschrift SemiBold SemiConden" panose="020B0502040204020203" pitchFamily="34" charset="0"/>
              </a:rPr>
              <a:t> </a:t>
            </a:r>
            <a:r>
              <a:rPr lang="de-DE" sz="2800" b="1" dirty="0" err="1">
                <a:solidFill>
                  <a:srgbClr val="C00000"/>
                </a:solidFill>
                <a:latin typeface="Bahnschrift SemiBold SemiConden" panose="020B0502040204020203" pitchFamily="34" charset="0"/>
              </a:rPr>
              <a:t>ovunque</a:t>
            </a:r>
            <a:endParaRPr lang="de-DE" sz="2800" b="1" dirty="0">
              <a:solidFill>
                <a:srgbClr val="C00000"/>
              </a:solidFill>
              <a:latin typeface="Bahnschrift SemiBold SemiConden" panose="020B0502040204020203" pitchFamily="34"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6798" y="0"/>
            <a:ext cx="2907201" cy="1921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uppieren 8"/>
          <p:cNvGrpSpPr/>
          <p:nvPr/>
        </p:nvGrpSpPr>
        <p:grpSpPr>
          <a:xfrm>
            <a:off x="3691629" y="120834"/>
            <a:ext cx="1600451" cy="809699"/>
            <a:chOff x="3619622" y="3808"/>
            <a:chExt cx="1600451" cy="809699"/>
          </a:xfrm>
        </p:grpSpPr>
        <p:sp>
          <p:nvSpPr>
            <p:cNvPr id="10" name="Abgerundetes Rechteck 9"/>
            <p:cNvSpPr/>
            <p:nvPr/>
          </p:nvSpPr>
          <p:spPr>
            <a:xfrm>
              <a:off x="3619622" y="3808"/>
              <a:ext cx="1600451" cy="809699"/>
            </a:xfrm>
            <a:prstGeom prst="roundRect">
              <a:avLst/>
            </a:prstGeom>
            <a:solidFill>
              <a:srgbClr val="C0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it-IT"/>
            </a:p>
          </p:txBody>
        </p:sp>
        <p:sp>
          <p:nvSpPr>
            <p:cNvPr id="11" name="Abgerundetes Rechteck 4"/>
            <p:cNvSpPr/>
            <p:nvPr/>
          </p:nvSpPr>
          <p:spPr>
            <a:xfrm>
              <a:off x="3659148" y="43334"/>
              <a:ext cx="1521399" cy="730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de-DE" sz="2000" dirty="0" err="1">
                  <a:solidFill>
                    <a:prstClr val="black"/>
                  </a:solidFill>
                  <a:latin typeface="Franklin Gothic Medium" panose="020B0603020102020204" pitchFamily="34" charset="0"/>
                </a:rPr>
                <a:t>obiettivi</a:t>
              </a:r>
              <a:r>
                <a:rPr lang="de-DE" sz="2000" dirty="0">
                  <a:solidFill>
                    <a:prstClr val="black"/>
                  </a:solidFill>
                  <a:latin typeface="Franklin Gothic Medium" panose="020B0603020102020204" pitchFamily="34" charset="0"/>
                </a:rPr>
                <a:t> </a:t>
              </a:r>
              <a:r>
                <a:rPr lang="de-DE" sz="2000" dirty="0" err="1">
                  <a:solidFill>
                    <a:prstClr val="black"/>
                  </a:solidFill>
                  <a:latin typeface="Franklin Gothic Medium" panose="020B0603020102020204" pitchFamily="34" charset="0"/>
                </a:rPr>
                <a:t>trasparenti</a:t>
              </a:r>
              <a:endParaRPr lang="de-DE" sz="2000" dirty="0">
                <a:solidFill>
                  <a:prstClr val="black"/>
                </a:solidFill>
                <a:latin typeface="Franklin Gothic Medium" panose="020B0603020102020204" pitchFamily="34" charset="0"/>
              </a:endParaRPr>
            </a:p>
          </p:txBody>
        </p:sp>
      </p:grpSp>
      <p:pic>
        <p:nvPicPr>
          <p:cNvPr id="102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980728"/>
            <a:ext cx="2557061" cy="149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1558" y="2565399"/>
            <a:ext cx="1935106" cy="145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uppieren 11"/>
          <p:cNvGrpSpPr/>
          <p:nvPr/>
        </p:nvGrpSpPr>
        <p:grpSpPr>
          <a:xfrm>
            <a:off x="5602044" y="930533"/>
            <a:ext cx="2060087" cy="809699"/>
            <a:chOff x="5391604" y="732403"/>
            <a:chExt cx="2060087" cy="809699"/>
          </a:xfrm>
        </p:grpSpPr>
        <p:sp>
          <p:nvSpPr>
            <p:cNvPr id="13" name="Abgerundetes Rechteck 12"/>
            <p:cNvSpPr/>
            <p:nvPr/>
          </p:nvSpPr>
          <p:spPr>
            <a:xfrm>
              <a:off x="5391604" y="732403"/>
              <a:ext cx="2060087" cy="809699"/>
            </a:xfrm>
            <a:prstGeom prst="roundRect">
              <a:avLst/>
            </a:prstGeom>
          </p:spPr>
          <p:style>
            <a:lnRef idx="2">
              <a:schemeClr val="lt1">
                <a:hueOff val="0"/>
                <a:satOff val="0"/>
                <a:lumOff val="0"/>
                <a:alphaOff val="0"/>
              </a:schemeClr>
            </a:lnRef>
            <a:fillRef idx="1">
              <a:schemeClr val="accent2">
                <a:hueOff val="585190"/>
                <a:satOff val="-730"/>
                <a:lumOff val="172"/>
                <a:alphaOff val="0"/>
              </a:schemeClr>
            </a:fillRef>
            <a:effectRef idx="0">
              <a:schemeClr val="accent2">
                <a:hueOff val="585190"/>
                <a:satOff val="-730"/>
                <a:lumOff val="172"/>
                <a:alphaOff val="0"/>
              </a:schemeClr>
            </a:effectRef>
            <a:fontRef idx="minor">
              <a:schemeClr val="lt1"/>
            </a:fontRef>
          </p:style>
          <p:txBody>
            <a:bodyPr/>
            <a:lstStyle/>
            <a:p>
              <a:endParaRPr lang="it-IT"/>
            </a:p>
          </p:txBody>
        </p:sp>
        <p:sp>
          <p:nvSpPr>
            <p:cNvPr id="14" name="Abgerundetes Rechteck 4"/>
            <p:cNvSpPr/>
            <p:nvPr/>
          </p:nvSpPr>
          <p:spPr>
            <a:xfrm>
              <a:off x="5431130" y="771929"/>
              <a:ext cx="1981035" cy="730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de-DE" sz="2000" dirty="0" err="1">
                  <a:solidFill>
                    <a:prstClr val="black"/>
                  </a:solidFill>
                  <a:latin typeface="Franklin Gothic Medium" panose="020B0603020102020204" pitchFamily="34" charset="0"/>
                </a:rPr>
                <a:t>informazione</a:t>
              </a:r>
              <a:r>
                <a:rPr lang="de-DE" sz="2000" dirty="0">
                  <a:solidFill>
                    <a:prstClr val="black"/>
                  </a:solidFill>
                  <a:latin typeface="Franklin Gothic Medium" panose="020B0603020102020204" pitchFamily="34" charset="0"/>
                </a:rPr>
                <a:t> </a:t>
              </a:r>
            </a:p>
            <a:p>
              <a:pPr algn="ctr" defTabSz="889000">
                <a:lnSpc>
                  <a:spcPct val="90000"/>
                </a:lnSpc>
                <a:spcBef>
                  <a:spcPct val="0"/>
                </a:spcBef>
                <a:spcAft>
                  <a:spcPct val="35000"/>
                </a:spcAft>
              </a:pPr>
              <a:r>
                <a:rPr lang="de-DE" sz="2000" dirty="0">
                  <a:solidFill>
                    <a:prstClr val="black"/>
                  </a:solidFill>
                  <a:latin typeface="Franklin Gothic Medium" panose="020B0603020102020204" pitchFamily="34" charset="0"/>
                </a:rPr>
                <a:t>e </a:t>
              </a:r>
              <a:r>
                <a:rPr lang="de-DE" sz="2000" dirty="0" err="1">
                  <a:solidFill>
                    <a:prstClr val="black"/>
                  </a:solidFill>
                  <a:latin typeface="Franklin Gothic Medium" panose="020B0603020102020204" pitchFamily="34" charset="0"/>
                </a:rPr>
                <a:t>formazione</a:t>
              </a:r>
              <a:endParaRPr lang="de-DE" sz="2000" dirty="0">
                <a:solidFill>
                  <a:prstClr val="black"/>
                </a:solidFill>
                <a:latin typeface="Franklin Gothic Medium" panose="020B0603020102020204" pitchFamily="34" charset="0"/>
              </a:endParaRPr>
            </a:p>
          </p:txBody>
        </p:sp>
      </p:grpSp>
      <p:grpSp>
        <p:nvGrpSpPr>
          <p:cNvPr id="15" name="Gruppieren 14"/>
          <p:cNvGrpSpPr/>
          <p:nvPr/>
        </p:nvGrpSpPr>
        <p:grpSpPr>
          <a:xfrm>
            <a:off x="6091339" y="2187253"/>
            <a:ext cx="2873149" cy="809699"/>
            <a:chOff x="5976664" y="2304261"/>
            <a:chExt cx="2873149" cy="809699"/>
          </a:xfrm>
        </p:grpSpPr>
        <p:sp>
          <p:nvSpPr>
            <p:cNvPr id="16" name="Abgerundetes Rechteck 15"/>
            <p:cNvSpPr/>
            <p:nvPr/>
          </p:nvSpPr>
          <p:spPr>
            <a:xfrm>
              <a:off x="5976664" y="2304261"/>
              <a:ext cx="2873149" cy="809699"/>
            </a:xfrm>
            <a:prstGeom prst="roundRect">
              <a:avLst/>
            </a:prstGeom>
          </p:spPr>
          <p:style>
            <a:lnRef idx="2">
              <a:schemeClr val="lt1">
                <a:hueOff val="0"/>
                <a:satOff val="0"/>
                <a:lumOff val="0"/>
                <a:alphaOff val="0"/>
              </a:schemeClr>
            </a:lnRef>
            <a:fillRef idx="1">
              <a:schemeClr val="accent2">
                <a:hueOff val="1170380"/>
                <a:satOff val="-1460"/>
                <a:lumOff val="343"/>
                <a:alphaOff val="0"/>
              </a:schemeClr>
            </a:fillRef>
            <a:effectRef idx="0">
              <a:schemeClr val="accent2">
                <a:hueOff val="1170380"/>
                <a:satOff val="-1460"/>
                <a:lumOff val="343"/>
                <a:alphaOff val="0"/>
              </a:schemeClr>
            </a:effectRef>
            <a:fontRef idx="minor">
              <a:schemeClr val="lt1"/>
            </a:fontRef>
          </p:style>
          <p:txBody>
            <a:bodyPr/>
            <a:lstStyle/>
            <a:p>
              <a:endParaRPr lang="it-IT"/>
            </a:p>
          </p:txBody>
        </p:sp>
        <p:sp>
          <p:nvSpPr>
            <p:cNvPr id="17" name="Abgerundetes Rechteck 4"/>
            <p:cNvSpPr/>
            <p:nvPr/>
          </p:nvSpPr>
          <p:spPr>
            <a:xfrm>
              <a:off x="6016190" y="2343787"/>
              <a:ext cx="2794097" cy="730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de-DE" sz="2000" dirty="0" err="1">
                  <a:solidFill>
                    <a:prstClr val="black"/>
                  </a:solidFill>
                  <a:latin typeface="Franklin Gothic Medium" panose="020B0603020102020204" pitchFamily="34" charset="0"/>
                </a:rPr>
                <a:t>scelta</a:t>
              </a:r>
              <a:r>
                <a:rPr lang="de-DE" sz="2000" dirty="0">
                  <a:solidFill>
                    <a:prstClr val="black"/>
                  </a:solidFill>
                  <a:latin typeface="Franklin Gothic Medium" panose="020B0603020102020204" pitchFamily="34" charset="0"/>
                </a:rPr>
                <a:t> </a:t>
              </a:r>
              <a:r>
                <a:rPr lang="de-DE" sz="2000" dirty="0" err="1">
                  <a:solidFill>
                    <a:prstClr val="black"/>
                  </a:solidFill>
                  <a:latin typeface="Franklin Gothic Medium" panose="020B0603020102020204" pitchFamily="34" charset="0"/>
                </a:rPr>
                <a:t>dei</a:t>
              </a:r>
              <a:endParaRPr lang="de-DE" sz="2000" dirty="0">
                <a:solidFill>
                  <a:prstClr val="black"/>
                </a:solidFill>
                <a:latin typeface="Franklin Gothic Medium" panose="020B0603020102020204" pitchFamily="34" charset="0"/>
              </a:endParaRPr>
            </a:p>
            <a:p>
              <a:pPr algn="ctr" defTabSz="889000">
                <a:lnSpc>
                  <a:spcPct val="90000"/>
                </a:lnSpc>
                <a:spcBef>
                  <a:spcPct val="0"/>
                </a:spcBef>
                <a:spcAft>
                  <a:spcPct val="35000"/>
                </a:spcAft>
              </a:pPr>
              <a:r>
                <a:rPr lang="de-DE" sz="2000" dirty="0" err="1">
                  <a:solidFill>
                    <a:prstClr val="black"/>
                  </a:solidFill>
                  <a:latin typeface="Franklin Gothic Medium" panose="020B0603020102020204" pitchFamily="34" charset="0"/>
                </a:rPr>
                <a:t>collabolaratori</a:t>
              </a:r>
              <a:r>
                <a:rPr lang="de-DE" sz="2000" dirty="0">
                  <a:solidFill>
                    <a:prstClr val="black"/>
                  </a:solidFill>
                  <a:latin typeface="Franklin Gothic Medium" panose="020B0603020102020204" pitchFamily="34" charset="0"/>
                </a:rPr>
                <a:t>/</a:t>
              </a:r>
              <a:r>
                <a:rPr lang="de-DE" sz="2000" dirty="0" err="1">
                  <a:solidFill>
                    <a:prstClr val="black"/>
                  </a:solidFill>
                  <a:latin typeface="Franklin Gothic Medium" panose="020B0603020102020204" pitchFamily="34" charset="0"/>
                </a:rPr>
                <a:t>volontari</a:t>
              </a:r>
              <a:endParaRPr lang="de-DE" sz="2000" dirty="0">
                <a:solidFill>
                  <a:prstClr val="black"/>
                </a:solidFill>
                <a:latin typeface="Franklin Gothic Medium" panose="020B0603020102020204" pitchFamily="34" charset="0"/>
              </a:endParaRPr>
            </a:p>
          </p:txBody>
        </p:sp>
      </p:grpSp>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57607" y="5191787"/>
            <a:ext cx="2158384" cy="171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bgerundetes Rechteck 17"/>
          <p:cNvSpPr/>
          <p:nvPr/>
        </p:nvSpPr>
        <p:spPr>
          <a:xfrm>
            <a:off x="6732240" y="3501008"/>
            <a:ext cx="2376264" cy="720080"/>
          </a:xfrm>
          <a:prstGeom prst="roundRect">
            <a:avLst/>
          </a:prstGeom>
          <a:solidFill>
            <a:srgbClr val="99663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err="1">
                <a:solidFill>
                  <a:prstClr val="black"/>
                </a:solidFill>
                <a:latin typeface="Franklin Gothic Medium" panose="020B0603020102020204" pitchFamily="34" charset="0"/>
              </a:rPr>
              <a:t>codice</a:t>
            </a:r>
            <a:r>
              <a:rPr lang="de-DE" sz="2000" dirty="0">
                <a:solidFill>
                  <a:prstClr val="black"/>
                </a:solidFill>
                <a:latin typeface="Franklin Gothic Medium" panose="020B0603020102020204" pitchFamily="34" charset="0"/>
              </a:rPr>
              <a:t> di </a:t>
            </a:r>
            <a:r>
              <a:rPr lang="de-DE" sz="2000" dirty="0" err="1">
                <a:solidFill>
                  <a:prstClr val="black"/>
                </a:solidFill>
                <a:latin typeface="Franklin Gothic Medium" panose="020B0603020102020204" pitchFamily="34" charset="0"/>
              </a:rPr>
              <a:t>condotta</a:t>
            </a:r>
            <a:endParaRPr lang="de-DE" sz="2000" dirty="0">
              <a:solidFill>
                <a:prstClr val="black"/>
              </a:solidFill>
              <a:latin typeface="Franklin Gothic Medium" panose="020B0603020102020204" pitchFamily="34" charset="0"/>
            </a:endParaRPr>
          </a:p>
        </p:txBody>
      </p:sp>
      <p:grpSp>
        <p:nvGrpSpPr>
          <p:cNvPr id="20" name="Gruppieren 19"/>
          <p:cNvGrpSpPr/>
          <p:nvPr/>
        </p:nvGrpSpPr>
        <p:grpSpPr>
          <a:xfrm>
            <a:off x="6091339" y="4719666"/>
            <a:ext cx="2815324" cy="809699"/>
            <a:chOff x="5709203" y="4675180"/>
            <a:chExt cx="2815324" cy="809699"/>
          </a:xfrm>
        </p:grpSpPr>
        <p:sp>
          <p:nvSpPr>
            <p:cNvPr id="21" name="Abgerundetes Rechteck 20"/>
            <p:cNvSpPr/>
            <p:nvPr/>
          </p:nvSpPr>
          <p:spPr>
            <a:xfrm>
              <a:off x="5709203" y="4675180"/>
              <a:ext cx="2815324" cy="809699"/>
            </a:xfrm>
            <a:prstGeom prst="roundRect">
              <a:avLst/>
            </a:prstGeom>
          </p:spPr>
          <p:style>
            <a:lnRef idx="2">
              <a:schemeClr val="lt1">
                <a:hueOff val="0"/>
                <a:satOff val="0"/>
                <a:lumOff val="0"/>
                <a:alphaOff val="0"/>
              </a:schemeClr>
            </a:lnRef>
            <a:fillRef idx="1">
              <a:schemeClr val="accent2">
                <a:hueOff val="1755570"/>
                <a:satOff val="-2190"/>
                <a:lumOff val="515"/>
                <a:alphaOff val="0"/>
              </a:schemeClr>
            </a:fillRef>
            <a:effectRef idx="0">
              <a:schemeClr val="accent2">
                <a:hueOff val="1755570"/>
                <a:satOff val="-2190"/>
                <a:lumOff val="515"/>
                <a:alphaOff val="0"/>
              </a:schemeClr>
            </a:effectRef>
            <a:fontRef idx="minor">
              <a:schemeClr val="lt1"/>
            </a:fontRef>
          </p:style>
          <p:txBody>
            <a:bodyPr/>
            <a:lstStyle/>
            <a:p>
              <a:endParaRPr lang="it-IT"/>
            </a:p>
          </p:txBody>
        </p:sp>
        <p:sp>
          <p:nvSpPr>
            <p:cNvPr id="22" name="Abgerundetes Rechteck 4"/>
            <p:cNvSpPr/>
            <p:nvPr/>
          </p:nvSpPr>
          <p:spPr>
            <a:xfrm>
              <a:off x="5748729" y="4714706"/>
              <a:ext cx="2736272" cy="730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de-DE" sz="2000" dirty="0" err="1">
                  <a:solidFill>
                    <a:prstClr val="black"/>
                  </a:solidFill>
                  <a:latin typeface="Franklin Gothic Medium" panose="020B0603020102020204" pitchFamily="34" charset="0"/>
                </a:rPr>
                <a:t>clima</a:t>
              </a:r>
              <a:r>
                <a:rPr lang="de-DE" sz="2000" dirty="0">
                  <a:solidFill>
                    <a:prstClr val="black"/>
                  </a:solidFill>
                  <a:latin typeface="Franklin Gothic Medium" panose="020B0603020102020204" pitchFamily="34" charset="0"/>
                </a:rPr>
                <a:t> </a:t>
              </a:r>
              <a:r>
                <a:rPr lang="de-DE" sz="2000" dirty="0" err="1">
                  <a:solidFill>
                    <a:prstClr val="black"/>
                  </a:solidFill>
                  <a:latin typeface="Franklin Gothic Medium" panose="020B0603020102020204" pitchFamily="34" charset="0"/>
                </a:rPr>
                <a:t>aperto</a:t>
              </a:r>
              <a:r>
                <a:rPr lang="de-DE" sz="2000" dirty="0">
                  <a:solidFill>
                    <a:prstClr val="black"/>
                  </a:solidFill>
                  <a:latin typeface="Franklin Gothic Medium" panose="020B0603020102020204" pitchFamily="34" charset="0"/>
                </a:rPr>
                <a:t> di </a:t>
              </a:r>
              <a:r>
                <a:rPr lang="de-DE" sz="2000" dirty="0" err="1">
                  <a:solidFill>
                    <a:prstClr val="black"/>
                  </a:solidFill>
                  <a:latin typeface="Franklin Gothic Medium" panose="020B0603020102020204" pitchFamily="34" charset="0"/>
                </a:rPr>
                <a:t>comunicazione</a:t>
              </a:r>
              <a:r>
                <a:rPr lang="de-DE" sz="2000" dirty="0">
                  <a:solidFill>
                    <a:prstClr val="black"/>
                  </a:solidFill>
                  <a:latin typeface="Franklin Gothic Medium" panose="020B0603020102020204" pitchFamily="34" charset="0"/>
                </a:rPr>
                <a:t> </a:t>
              </a:r>
            </a:p>
          </p:txBody>
        </p:sp>
      </p:grpSp>
      <p:grpSp>
        <p:nvGrpSpPr>
          <p:cNvPr id="23" name="Gruppieren 22"/>
          <p:cNvGrpSpPr/>
          <p:nvPr/>
        </p:nvGrpSpPr>
        <p:grpSpPr>
          <a:xfrm>
            <a:off x="4347360" y="6007631"/>
            <a:ext cx="1889439" cy="809699"/>
            <a:chOff x="4540253" y="5959040"/>
            <a:chExt cx="1889439" cy="809699"/>
          </a:xfrm>
        </p:grpSpPr>
        <p:sp>
          <p:nvSpPr>
            <p:cNvPr id="24" name="Abgerundetes Rechteck 23"/>
            <p:cNvSpPr/>
            <p:nvPr/>
          </p:nvSpPr>
          <p:spPr>
            <a:xfrm>
              <a:off x="4540253" y="5959040"/>
              <a:ext cx="1889439" cy="809699"/>
            </a:xfrm>
            <a:prstGeom prst="roundRect">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a:lstStyle/>
            <a:p>
              <a:endParaRPr lang="it-IT"/>
            </a:p>
          </p:txBody>
        </p:sp>
        <p:sp>
          <p:nvSpPr>
            <p:cNvPr id="25" name="Abgerundetes Rechteck 4"/>
            <p:cNvSpPr/>
            <p:nvPr/>
          </p:nvSpPr>
          <p:spPr>
            <a:xfrm>
              <a:off x="4579779" y="5998566"/>
              <a:ext cx="1810387" cy="730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de-DE" sz="2000" dirty="0" err="1">
                  <a:solidFill>
                    <a:prstClr val="black"/>
                  </a:solidFill>
                  <a:latin typeface="Franklin Gothic Medium" panose="020B0603020102020204" pitchFamily="34" charset="0"/>
                </a:rPr>
                <a:t>regole</a:t>
              </a:r>
              <a:r>
                <a:rPr lang="de-DE" sz="2000" dirty="0">
                  <a:solidFill>
                    <a:prstClr val="black"/>
                  </a:solidFill>
                  <a:latin typeface="Franklin Gothic Medium" panose="020B0603020102020204" pitchFamily="34" charset="0"/>
                </a:rPr>
                <a:t> </a:t>
              </a:r>
              <a:r>
                <a:rPr lang="de-DE" sz="2000" dirty="0" err="1">
                  <a:solidFill>
                    <a:prstClr val="black"/>
                  </a:solidFill>
                  <a:latin typeface="Franklin Gothic Medium" panose="020B0603020102020204" pitchFamily="34" charset="0"/>
                </a:rPr>
                <a:t>nelle</a:t>
              </a:r>
              <a:r>
                <a:rPr lang="de-DE" sz="2000" dirty="0">
                  <a:solidFill>
                    <a:prstClr val="black"/>
                  </a:solidFill>
                  <a:latin typeface="Franklin Gothic Medium" panose="020B0603020102020204" pitchFamily="34" charset="0"/>
                </a:rPr>
                <a:t> </a:t>
              </a:r>
              <a:r>
                <a:rPr lang="de-DE" sz="2000" dirty="0" err="1">
                  <a:solidFill>
                    <a:prstClr val="black"/>
                  </a:solidFill>
                  <a:latin typeface="Franklin Gothic Medium" panose="020B0603020102020204" pitchFamily="34" charset="0"/>
                </a:rPr>
                <a:t>varie</a:t>
              </a:r>
              <a:r>
                <a:rPr lang="de-DE" sz="2000" dirty="0">
                  <a:solidFill>
                    <a:prstClr val="black"/>
                  </a:solidFill>
                  <a:latin typeface="Franklin Gothic Medium" panose="020B0603020102020204" pitchFamily="34" charset="0"/>
                </a:rPr>
                <a:t> </a:t>
              </a:r>
              <a:r>
                <a:rPr lang="de-DE" sz="2000" dirty="0" err="1">
                  <a:solidFill>
                    <a:prstClr val="black"/>
                  </a:solidFill>
                  <a:latin typeface="Franklin Gothic Medium" panose="020B0603020102020204" pitchFamily="34" charset="0"/>
                </a:rPr>
                <a:t>attività</a:t>
              </a:r>
              <a:endParaRPr lang="de-DE" sz="2000" dirty="0">
                <a:solidFill>
                  <a:prstClr val="black"/>
                </a:solidFill>
                <a:latin typeface="Franklin Gothic Medium" panose="020B0603020102020204" pitchFamily="34" charset="0"/>
              </a:endParaRPr>
            </a:p>
          </p:txBody>
        </p:sp>
      </p:gr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93" y="5006567"/>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uppieren 25"/>
          <p:cNvGrpSpPr/>
          <p:nvPr/>
        </p:nvGrpSpPr>
        <p:grpSpPr>
          <a:xfrm>
            <a:off x="1745940" y="5489839"/>
            <a:ext cx="1786869" cy="809699"/>
            <a:chOff x="2376268" y="5976652"/>
            <a:chExt cx="1786869" cy="809699"/>
          </a:xfrm>
        </p:grpSpPr>
        <p:sp>
          <p:nvSpPr>
            <p:cNvPr id="27" name="Abgerundetes Rechteck 26"/>
            <p:cNvSpPr/>
            <p:nvPr/>
          </p:nvSpPr>
          <p:spPr>
            <a:xfrm>
              <a:off x="2376268" y="5976652"/>
              <a:ext cx="1786869" cy="809699"/>
            </a:xfrm>
            <a:prstGeom prst="roundRect">
              <a:avLst/>
            </a:prstGeom>
          </p:spPr>
          <p:style>
            <a:lnRef idx="2">
              <a:schemeClr val="lt1">
                <a:hueOff val="0"/>
                <a:satOff val="0"/>
                <a:lumOff val="0"/>
                <a:alphaOff val="0"/>
              </a:schemeClr>
            </a:lnRef>
            <a:fillRef idx="1">
              <a:schemeClr val="accent2">
                <a:hueOff val="2925949"/>
                <a:satOff val="-3649"/>
                <a:lumOff val="858"/>
                <a:alphaOff val="0"/>
              </a:schemeClr>
            </a:fillRef>
            <a:effectRef idx="0">
              <a:schemeClr val="accent2">
                <a:hueOff val="2925949"/>
                <a:satOff val="-3649"/>
                <a:lumOff val="858"/>
                <a:alphaOff val="0"/>
              </a:schemeClr>
            </a:effectRef>
            <a:fontRef idx="minor">
              <a:schemeClr val="lt1"/>
            </a:fontRef>
          </p:style>
          <p:txBody>
            <a:bodyPr/>
            <a:lstStyle/>
            <a:p>
              <a:endParaRPr lang="it-IT"/>
            </a:p>
          </p:txBody>
        </p:sp>
        <p:sp>
          <p:nvSpPr>
            <p:cNvPr id="28" name="Abgerundetes Rechteck 4"/>
            <p:cNvSpPr/>
            <p:nvPr/>
          </p:nvSpPr>
          <p:spPr>
            <a:xfrm>
              <a:off x="2415794" y="6016178"/>
              <a:ext cx="1707817" cy="730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de-DE" sz="2000" dirty="0" err="1">
                  <a:solidFill>
                    <a:prstClr val="black"/>
                  </a:solidFill>
                  <a:latin typeface="Franklin Gothic Medium" panose="020B0603020102020204" pitchFamily="34" charset="0"/>
                </a:rPr>
                <a:t>programmi</a:t>
              </a:r>
              <a:r>
                <a:rPr lang="de-DE" sz="2000" dirty="0">
                  <a:solidFill>
                    <a:prstClr val="white"/>
                  </a:solidFill>
                  <a:latin typeface="Franklin Gothic Medium" panose="020B0603020102020204" pitchFamily="34" charset="0"/>
                </a:rPr>
                <a:t> </a:t>
              </a:r>
            </a:p>
          </p:txBody>
        </p:sp>
      </p:grpSp>
      <p:grpSp>
        <p:nvGrpSpPr>
          <p:cNvPr id="29" name="Gruppieren 28"/>
          <p:cNvGrpSpPr/>
          <p:nvPr/>
        </p:nvGrpSpPr>
        <p:grpSpPr>
          <a:xfrm>
            <a:off x="551596" y="4221088"/>
            <a:ext cx="2467739" cy="809699"/>
            <a:chOff x="488960" y="4675180"/>
            <a:chExt cx="2467739" cy="809699"/>
          </a:xfrm>
        </p:grpSpPr>
        <p:sp>
          <p:nvSpPr>
            <p:cNvPr id="30" name="Abgerundetes Rechteck 29"/>
            <p:cNvSpPr/>
            <p:nvPr/>
          </p:nvSpPr>
          <p:spPr>
            <a:xfrm>
              <a:off x="488960" y="4675180"/>
              <a:ext cx="2467739" cy="809699"/>
            </a:xfrm>
            <a:prstGeom prst="roundRect">
              <a:avLst/>
            </a:prstGeom>
          </p:spPr>
          <p:style>
            <a:lnRef idx="2">
              <a:schemeClr val="lt1">
                <a:hueOff val="0"/>
                <a:satOff val="0"/>
                <a:lumOff val="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txBody>
            <a:bodyPr/>
            <a:lstStyle/>
            <a:p>
              <a:endParaRPr lang="it-IT"/>
            </a:p>
          </p:txBody>
        </p:sp>
        <p:sp>
          <p:nvSpPr>
            <p:cNvPr id="31" name="Abgerundetes Rechteck 4"/>
            <p:cNvSpPr/>
            <p:nvPr/>
          </p:nvSpPr>
          <p:spPr>
            <a:xfrm>
              <a:off x="528486" y="4714706"/>
              <a:ext cx="2388687" cy="730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de-DE" sz="2000" dirty="0" err="1">
                  <a:solidFill>
                    <a:prstClr val="black"/>
                  </a:solidFill>
                  <a:latin typeface="Franklin Gothic Medium" panose="020B0603020102020204" pitchFamily="34" charset="0"/>
                </a:rPr>
                <a:t>oratorio</a:t>
              </a:r>
              <a:r>
                <a:rPr lang="de-DE" sz="2000" dirty="0">
                  <a:solidFill>
                    <a:prstClr val="black"/>
                  </a:solidFill>
                  <a:latin typeface="Franklin Gothic Medium" panose="020B0603020102020204" pitchFamily="34" charset="0"/>
                </a:rPr>
                <a:t>, </a:t>
              </a:r>
              <a:r>
                <a:rPr lang="de-DE" sz="2000" dirty="0" err="1">
                  <a:solidFill>
                    <a:prstClr val="black"/>
                  </a:solidFill>
                  <a:latin typeface="Franklin Gothic Medium" panose="020B0603020102020204" pitchFamily="34" charset="0"/>
                </a:rPr>
                <a:t>campeggi</a:t>
              </a:r>
              <a:endParaRPr lang="de-DE" sz="2000" dirty="0">
                <a:solidFill>
                  <a:prstClr val="black"/>
                </a:solidFill>
                <a:latin typeface="Franklin Gothic Medium" panose="020B0603020102020204" pitchFamily="34" charset="0"/>
              </a:endParaRPr>
            </a:p>
          </p:txBody>
        </p:sp>
      </p:grpSp>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908720"/>
            <a:ext cx="25717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 name="Gruppieren 31"/>
          <p:cNvGrpSpPr/>
          <p:nvPr/>
        </p:nvGrpSpPr>
        <p:grpSpPr>
          <a:xfrm>
            <a:off x="271377" y="2907333"/>
            <a:ext cx="2264542" cy="809699"/>
            <a:chOff x="220641" y="2577272"/>
            <a:chExt cx="2264542" cy="809699"/>
          </a:xfrm>
        </p:grpSpPr>
        <p:sp>
          <p:nvSpPr>
            <p:cNvPr id="33" name="Abgerundetes Rechteck 32"/>
            <p:cNvSpPr/>
            <p:nvPr/>
          </p:nvSpPr>
          <p:spPr>
            <a:xfrm>
              <a:off x="220641" y="2577272"/>
              <a:ext cx="2264542" cy="809699"/>
            </a:xfrm>
            <a:prstGeom prst="roundRect">
              <a:avLst/>
            </a:prstGeom>
          </p:spPr>
          <p:style>
            <a:lnRef idx="2">
              <a:schemeClr val="lt1">
                <a:hueOff val="0"/>
                <a:satOff val="0"/>
                <a:lumOff val="0"/>
                <a:alphaOff val="0"/>
              </a:schemeClr>
            </a:lnRef>
            <a:fillRef idx="1">
              <a:schemeClr val="accent2">
                <a:hueOff val="4096329"/>
                <a:satOff val="-5109"/>
                <a:lumOff val="1201"/>
                <a:alphaOff val="0"/>
              </a:schemeClr>
            </a:fillRef>
            <a:effectRef idx="0">
              <a:schemeClr val="accent2">
                <a:hueOff val="4096329"/>
                <a:satOff val="-5109"/>
                <a:lumOff val="1201"/>
                <a:alphaOff val="0"/>
              </a:schemeClr>
            </a:effectRef>
            <a:fontRef idx="minor">
              <a:schemeClr val="lt1"/>
            </a:fontRef>
          </p:style>
          <p:txBody>
            <a:bodyPr/>
            <a:lstStyle/>
            <a:p>
              <a:endParaRPr lang="it-IT"/>
            </a:p>
          </p:txBody>
        </p:sp>
        <p:sp>
          <p:nvSpPr>
            <p:cNvPr id="34" name="Abgerundetes Rechteck 4"/>
            <p:cNvSpPr/>
            <p:nvPr/>
          </p:nvSpPr>
          <p:spPr>
            <a:xfrm>
              <a:off x="260167" y="2616798"/>
              <a:ext cx="2185490" cy="730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de-DE" sz="2000" dirty="0" err="1">
                  <a:solidFill>
                    <a:prstClr val="black"/>
                  </a:solidFill>
                  <a:latin typeface="Franklin Gothic Medium" panose="020B0603020102020204" pitchFamily="34" charset="0"/>
                </a:rPr>
                <a:t>viaggi</a:t>
              </a:r>
              <a:r>
                <a:rPr lang="de-DE" sz="2000" dirty="0">
                  <a:solidFill>
                    <a:prstClr val="black"/>
                  </a:solidFill>
                  <a:latin typeface="Franklin Gothic Medium" panose="020B0603020102020204" pitchFamily="34" charset="0"/>
                </a:rPr>
                <a:t>, </a:t>
              </a:r>
              <a:r>
                <a:rPr lang="de-DE" sz="2000" dirty="0" err="1">
                  <a:solidFill>
                    <a:prstClr val="black"/>
                  </a:solidFill>
                  <a:latin typeface="Franklin Gothic Medium" panose="020B0603020102020204" pitchFamily="34" charset="0"/>
                </a:rPr>
                <a:t>ferie</a:t>
              </a:r>
              <a:endParaRPr lang="de-DE" sz="2000" dirty="0">
                <a:solidFill>
                  <a:prstClr val="black"/>
                </a:solidFill>
                <a:latin typeface="Franklin Gothic Medium" panose="020B0603020102020204" pitchFamily="34" charset="0"/>
              </a:endParaRPr>
            </a:p>
          </p:txBody>
        </p:sp>
      </p:grpSp>
      <p:grpSp>
        <p:nvGrpSpPr>
          <p:cNvPr id="35" name="Gruppieren 34"/>
          <p:cNvGrpSpPr/>
          <p:nvPr/>
        </p:nvGrpSpPr>
        <p:grpSpPr>
          <a:xfrm>
            <a:off x="856420" y="1666997"/>
            <a:ext cx="2505110" cy="809699"/>
            <a:chOff x="1165492" y="732403"/>
            <a:chExt cx="2505110" cy="809699"/>
          </a:xfrm>
        </p:grpSpPr>
        <p:sp>
          <p:nvSpPr>
            <p:cNvPr id="36" name="Abgerundetes Rechteck 35"/>
            <p:cNvSpPr/>
            <p:nvPr/>
          </p:nvSpPr>
          <p:spPr>
            <a:xfrm>
              <a:off x="1165492" y="732403"/>
              <a:ext cx="2505110" cy="809699"/>
            </a:xfrm>
            <a:prstGeom prst="roundRect">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a:lstStyle/>
            <a:p>
              <a:endParaRPr lang="it-IT"/>
            </a:p>
          </p:txBody>
        </p:sp>
        <p:sp>
          <p:nvSpPr>
            <p:cNvPr id="37" name="Abgerundetes Rechteck 4"/>
            <p:cNvSpPr/>
            <p:nvPr/>
          </p:nvSpPr>
          <p:spPr>
            <a:xfrm>
              <a:off x="1205018" y="771929"/>
              <a:ext cx="2426058" cy="730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de-DE" sz="2000" dirty="0" err="1">
                  <a:solidFill>
                    <a:prstClr val="black"/>
                  </a:solidFill>
                  <a:latin typeface="Franklin Gothic Medium" panose="020B0603020102020204" pitchFamily="34" charset="0"/>
                </a:rPr>
                <a:t>verifica</a:t>
              </a:r>
              <a:r>
                <a:rPr lang="de-DE" sz="2000" dirty="0">
                  <a:solidFill>
                    <a:prstClr val="black"/>
                  </a:solidFill>
                  <a:latin typeface="Franklin Gothic Medium" panose="020B0603020102020204" pitchFamily="34" charset="0"/>
                </a:rPr>
                <a:t>, </a:t>
              </a:r>
            </a:p>
            <a:p>
              <a:pPr algn="ctr" defTabSz="889000">
                <a:lnSpc>
                  <a:spcPct val="90000"/>
                </a:lnSpc>
                <a:spcBef>
                  <a:spcPct val="0"/>
                </a:spcBef>
                <a:spcAft>
                  <a:spcPct val="35000"/>
                </a:spcAft>
              </a:pPr>
              <a:r>
                <a:rPr lang="de-DE" sz="2000" dirty="0" err="1">
                  <a:solidFill>
                    <a:prstClr val="black"/>
                  </a:solidFill>
                  <a:latin typeface="Franklin Gothic Medium" panose="020B0603020102020204" pitchFamily="34" charset="0"/>
                </a:rPr>
                <a:t>controllo</a:t>
              </a:r>
              <a:r>
                <a:rPr lang="de-DE" sz="2000" dirty="0">
                  <a:solidFill>
                    <a:prstClr val="black"/>
                  </a:solidFill>
                  <a:latin typeface="Franklin Gothic Medium" panose="020B0603020102020204" pitchFamily="34" charset="0"/>
                </a:rPr>
                <a:t> di </a:t>
              </a:r>
              <a:r>
                <a:rPr lang="de-DE" sz="2000" dirty="0" err="1">
                  <a:solidFill>
                    <a:prstClr val="black"/>
                  </a:solidFill>
                  <a:latin typeface="Franklin Gothic Medium" panose="020B0603020102020204" pitchFamily="34" charset="0"/>
                </a:rPr>
                <a:t>qualità</a:t>
              </a:r>
              <a:endParaRPr lang="de-DE" sz="2000" dirty="0">
                <a:solidFill>
                  <a:prstClr val="black"/>
                </a:solidFill>
                <a:latin typeface="Franklin Gothic Medium" panose="020B0603020102020204" pitchFamily="34" charset="0"/>
              </a:endParaRPr>
            </a:p>
          </p:txBody>
        </p:sp>
      </p:grpSp>
    </p:spTree>
    <p:extLst>
      <p:ext uri="{BB962C8B-B14F-4D97-AF65-F5344CB8AC3E}">
        <p14:creationId xmlns:p14="http://schemas.microsoft.com/office/powerpoint/2010/main" val="2687702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unto esclamativo su uno sfondo giallo">
            <a:extLst>
              <a:ext uri="{FF2B5EF4-FFF2-40B4-BE49-F238E27FC236}">
                <a16:creationId xmlns:a16="http://schemas.microsoft.com/office/drawing/2014/main" id="{E4E12301-4E99-C37A-5C14-BACB94289D59}"/>
              </a:ext>
            </a:extLst>
          </p:cNvPr>
          <p:cNvPicPr>
            <a:picLocks noChangeAspect="1"/>
          </p:cNvPicPr>
          <p:nvPr/>
        </p:nvPicPr>
        <p:blipFill rotWithShape="1">
          <a:blip r:embed="rId2"/>
          <a:srcRect/>
          <a:stretch/>
        </p:blipFill>
        <p:spPr>
          <a:xfrm>
            <a:off x="2" y="10"/>
            <a:ext cx="9143998" cy="6857988"/>
          </a:xfrm>
          <a:prstGeom prst="rect">
            <a:avLst/>
          </a:prstGeom>
        </p:spPr>
      </p:pic>
      <p:sp>
        <p:nvSpPr>
          <p:cNvPr id="8" name="Rectangle 7">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95242" y="215335"/>
            <a:ext cx="4141676" cy="9155843"/>
          </a:xfrm>
          <a:prstGeom prst="rect">
            <a:avLst/>
          </a:prstGeom>
          <a:gradFill flip="none" rotWithShape="1">
            <a:gsLst>
              <a:gs pos="19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ctrTitle"/>
          </p:nvPr>
        </p:nvSpPr>
        <p:spPr>
          <a:xfrm>
            <a:off x="1797067" y="3067666"/>
            <a:ext cx="5549867" cy="1791774"/>
          </a:xfrm>
        </p:spPr>
        <p:txBody>
          <a:bodyPr vert="horz" lIns="91440" tIns="45720" rIns="91440" bIns="45720" rtlCol="0" anchor="b">
            <a:normAutofit/>
          </a:bodyPr>
          <a:lstStyle/>
          <a:p>
            <a:pPr algn="ctr" rtl="0">
              <a:lnSpc>
                <a:spcPct val="90000"/>
              </a:lnSpc>
              <a:spcBef>
                <a:spcPct val="0"/>
              </a:spcBef>
            </a:pPr>
            <a:r>
              <a:rPr lang="en-US" sz="2800" kern="1200">
                <a:solidFill>
                  <a:srgbClr val="FFFFFF"/>
                </a:solidFill>
                <a:latin typeface="+mj-lt"/>
                <a:cs typeface="+mj-cs"/>
              </a:rPr>
              <a:t>grazie</a:t>
            </a:r>
          </a:p>
        </p:txBody>
      </p:sp>
      <p:grpSp>
        <p:nvGrpSpPr>
          <p:cNvPr id="10" name="Group 9">
            <a:extLst>
              <a:ext uri="{FF2B5EF4-FFF2-40B4-BE49-F238E27FC236}">
                <a16:creationId xmlns:a16="http://schemas.microsoft.com/office/drawing/2014/main" id="{976FA3CB-F274-2EB9-9908-549770D783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11" name="Rectangle 10">
              <a:extLst>
                <a:ext uri="{FF2B5EF4-FFF2-40B4-BE49-F238E27FC236}">
                  <a16:creationId xmlns:a16="http://schemas.microsoft.com/office/drawing/2014/main" id="{CC560DC0-47B9-DDE9-78B3-BD7CCF7F0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9310F6-E98A-40F5-273D-325EC7C5C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8423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46497" y="1422400"/>
            <a:ext cx="4025503" cy="2387600"/>
          </a:xfrm>
        </p:spPr>
        <p:txBody>
          <a:bodyPr vert="horz" lIns="91440" tIns="45720" rIns="91440" bIns="45720" rtlCol="0" anchor="b">
            <a:normAutofit/>
          </a:bodyPr>
          <a:lstStyle/>
          <a:p>
            <a:pPr algn="l" rtl="0">
              <a:lnSpc>
                <a:spcPct val="90000"/>
              </a:lnSpc>
              <a:spcBef>
                <a:spcPct val="0"/>
              </a:spcBef>
            </a:pPr>
            <a:r>
              <a:rPr lang="en-US" sz="4100" kern="1200">
                <a:solidFill>
                  <a:schemeClr val="bg1"/>
                </a:solidFill>
                <a:latin typeface="+mj-lt"/>
                <a:ea typeface="+mj-ea"/>
                <a:cs typeface="+mj-cs"/>
              </a:rPr>
              <a:t>I «mattoni» per costruire buone prassi parrocchiali </a:t>
            </a:r>
          </a:p>
        </p:txBody>
      </p:sp>
      <p:sp>
        <p:nvSpPr>
          <p:cNvPr id="18" name="Rectangle 17">
            <a:extLst>
              <a:ext uri="{FF2B5EF4-FFF2-40B4-BE49-F238E27FC236}">
                <a16:creationId xmlns:a16="http://schemas.microsoft.com/office/drawing/2014/main" id="{1A89CBBC-7743-43D9-A324-25CB472E9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5584" y="638849"/>
            <a:ext cx="4129086" cy="547564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p:cNvPicPr>
            <a:picLocks noChangeAspect="1"/>
          </p:cNvPicPr>
          <p:nvPr/>
        </p:nvPicPr>
        <p:blipFill>
          <a:blip r:embed="rId2"/>
          <a:stretch>
            <a:fillRect/>
          </a:stretch>
        </p:blipFill>
        <p:spPr>
          <a:xfrm>
            <a:off x="4937832" y="2177326"/>
            <a:ext cx="3604590" cy="2398690"/>
          </a:xfrm>
          <a:prstGeom prst="rect">
            <a:avLst/>
          </a:prstGeom>
        </p:spPr>
      </p:pic>
    </p:spTree>
    <p:extLst>
      <p:ext uri="{BB962C8B-B14F-4D97-AF65-F5344CB8AC3E}">
        <p14:creationId xmlns:p14="http://schemas.microsoft.com/office/powerpoint/2010/main" val="2722095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33400" y="1461901"/>
            <a:ext cx="4800600" cy="1323439"/>
          </a:xfrm>
          <a:prstGeom prst="rect">
            <a:avLst/>
          </a:prstGeom>
          <a:noFill/>
        </p:spPr>
        <p:txBody>
          <a:bodyPr wrap="square" rtlCol="0">
            <a:spAutoFit/>
          </a:bodyPr>
          <a:lstStyle/>
          <a:p>
            <a:pPr algn="just"/>
            <a:r>
              <a:rPr lang="it-IT" sz="2000" b="1" dirty="0">
                <a:latin typeface="Verdana" panose="020B0604030504040204" pitchFamily="34" charset="0"/>
                <a:ea typeface="Verdana" panose="020B0604030504040204" pitchFamily="34" charset="0"/>
              </a:rPr>
              <a:t>È decisivo che </a:t>
            </a:r>
            <a:r>
              <a:rPr lang="it-IT" sz="2000" b="1" dirty="0">
                <a:solidFill>
                  <a:srgbClr val="FF0000"/>
                </a:solidFill>
                <a:latin typeface="Verdana" panose="020B0604030504040204" pitchFamily="34" charset="0"/>
                <a:ea typeface="Verdana" panose="020B0604030504040204" pitchFamily="34" charset="0"/>
              </a:rPr>
              <a:t>tutta la comunità si senta compartecipe e corresponsabile della custodia dei più piccoli. </a:t>
            </a:r>
          </a:p>
        </p:txBody>
      </p:sp>
      <p:sp>
        <p:nvSpPr>
          <p:cNvPr id="2" name="Rettangolo 1"/>
          <p:cNvSpPr/>
          <p:nvPr/>
        </p:nvSpPr>
        <p:spPr>
          <a:xfrm>
            <a:off x="1143000" y="3581008"/>
            <a:ext cx="4953000" cy="2862322"/>
          </a:xfrm>
          <a:prstGeom prst="rect">
            <a:avLst/>
          </a:prstGeom>
        </p:spPr>
        <p:txBody>
          <a:bodyPr wrap="square">
            <a:spAutoFit/>
          </a:bodyPr>
          <a:lstStyle/>
          <a:p>
            <a:pPr algn="just"/>
            <a:r>
              <a:rPr lang="it-IT" sz="2000" b="1" dirty="0">
                <a:latin typeface="Verdana" panose="020B0604030504040204" pitchFamily="34" charset="0"/>
                <a:ea typeface="Verdana" panose="020B0604030504040204" pitchFamily="34" charset="0"/>
              </a:rPr>
              <a:t>Nelle attività parrocchiali che coinvolgono i più piccoli è importante </a:t>
            </a:r>
            <a:r>
              <a:rPr lang="it-IT" sz="2000" b="1" dirty="0">
                <a:solidFill>
                  <a:srgbClr val="FF0000"/>
                </a:solidFill>
                <a:latin typeface="Verdana" panose="020B0604030504040204" pitchFamily="34" charset="0"/>
                <a:ea typeface="Verdana" panose="020B0604030504040204" pitchFamily="34" charset="0"/>
              </a:rPr>
              <a:t>adottare un approccio organizzativo centrato sul minore.</a:t>
            </a:r>
            <a:r>
              <a:rPr lang="it-IT" sz="2000" b="1" dirty="0">
                <a:solidFill>
                  <a:srgbClr val="000000"/>
                </a:solidFill>
                <a:latin typeface="Verdana" panose="020B0604030504040204" pitchFamily="34" charset="0"/>
                <a:ea typeface="Verdana" panose="020B0604030504040204" pitchFamily="34" charset="0"/>
              </a:rPr>
              <a:t> </a:t>
            </a:r>
            <a:r>
              <a:rPr lang="it-IT" sz="2000" b="1" dirty="0">
                <a:latin typeface="Verdana" panose="020B0604030504040204" pitchFamily="34" charset="0"/>
                <a:ea typeface="Verdana" panose="020B0604030504040204" pitchFamily="34" charset="0"/>
              </a:rPr>
              <a:t>Si tratta di avere uno sguardo d’insieme e una visione complessiva che non perda di vista l’obiettivo fondamentale di </a:t>
            </a:r>
            <a:r>
              <a:rPr lang="it-IT" sz="2000" b="1" dirty="0">
                <a:solidFill>
                  <a:srgbClr val="FF0000"/>
                </a:solidFill>
                <a:latin typeface="Verdana" panose="020B0604030504040204" pitchFamily="34" charset="0"/>
                <a:ea typeface="Verdana" panose="020B0604030504040204" pitchFamily="34" charset="0"/>
              </a:rPr>
              <a:t>EDUCARE</a:t>
            </a:r>
            <a:r>
              <a:rPr lang="it-IT" sz="2000" b="1" dirty="0">
                <a:latin typeface="Verdana" panose="020B0604030504040204" pitchFamily="34" charset="0"/>
                <a:ea typeface="Verdana" panose="020B0604030504040204" pitchFamily="34" charset="0"/>
              </a:rPr>
              <a:t> E </a:t>
            </a:r>
            <a:r>
              <a:rPr lang="it-IT" sz="2000" b="1" dirty="0">
                <a:solidFill>
                  <a:srgbClr val="FF0000"/>
                </a:solidFill>
                <a:latin typeface="Verdana" panose="020B0604030504040204" pitchFamily="34" charset="0"/>
                <a:ea typeface="Verdana" panose="020B0604030504040204" pitchFamily="34" charset="0"/>
              </a:rPr>
              <a:t>TUTELARE il minore. </a:t>
            </a: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2123620"/>
            <a:ext cx="2271231" cy="1543050"/>
          </a:xfrm>
          <a:prstGeom prst="rect">
            <a:avLst/>
          </a:prstGeom>
        </p:spPr>
      </p:pic>
      <p:sp>
        <p:nvSpPr>
          <p:cNvPr id="5" name="Titolo 1">
            <a:extLst>
              <a:ext uri="{FF2B5EF4-FFF2-40B4-BE49-F238E27FC236}">
                <a16:creationId xmlns:a16="http://schemas.microsoft.com/office/drawing/2014/main" id="{B1EA7E3E-F487-4F81-A62D-DC975422C84C}"/>
              </a:ext>
            </a:extLst>
          </p:cNvPr>
          <p:cNvSpPr>
            <a:spLocks noGrp="1"/>
          </p:cNvSpPr>
          <p:nvPr>
            <p:ph type="title"/>
          </p:nvPr>
        </p:nvSpPr>
        <p:spPr>
          <a:xfrm>
            <a:off x="1371600" y="228600"/>
            <a:ext cx="4343400" cy="762000"/>
          </a:xfrm>
        </p:spPr>
        <p:txBody>
          <a:bodyPr>
            <a:normAutofit/>
          </a:bodyPr>
          <a:lstStyle/>
          <a:p>
            <a:r>
              <a:rPr lang="it-IT" sz="2800" b="1" dirty="0">
                <a:solidFill>
                  <a:srgbClr val="4EA020"/>
                </a:solidFill>
                <a:latin typeface="Times New Roman" panose="02020603050405020304" pitchFamily="18" charset="0"/>
                <a:ea typeface="Times New Roman" panose="02020603050405020304" pitchFamily="18" charset="0"/>
                <a:cs typeface="Times New Roman" panose="02020603050405020304" pitchFamily="18" charset="0"/>
              </a:rPr>
              <a:t>La centralità del minore </a:t>
            </a:r>
            <a:endParaRPr lang="it-IT" sz="2800" b="1" dirty="0">
              <a:solidFill>
                <a:srgbClr val="4EA020"/>
              </a:solidFill>
            </a:endParaRPr>
          </a:p>
        </p:txBody>
      </p:sp>
    </p:spTree>
    <p:extLst>
      <p:ext uri="{BB962C8B-B14F-4D97-AF65-F5344CB8AC3E}">
        <p14:creationId xmlns:p14="http://schemas.microsoft.com/office/powerpoint/2010/main" val="131409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94948" y="1143000"/>
            <a:ext cx="5943600" cy="2209800"/>
          </a:xfrm>
        </p:spPr>
        <p:txBody>
          <a:bodyPr>
            <a:noAutofit/>
          </a:bodyPr>
          <a:lstStyle/>
          <a:p>
            <a:pPr algn="just"/>
            <a:r>
              <a:rPr lang="it-IT" sz="1800" dirty="0">
                <a:solidFill>
                  <a:schemeClr val="tx1"/>
                </a:solidFill>
              </a:rPr>
              <a:t>Qualsiasi attività rivolta a un minore presuppone </a:t>
            </a:r>
            <a:r>
              <a:rPr lang="it-IT" sz="1800" dirty="0">
                <a:solidFill>
                  <a:srgbClr val="FF0000"/>
                </a:solidFill>
              </a:rPr>
              <a:t>sempre come referente necessario i suoi genitori</a:t>
            </a:r>
            <a:r>
              <a:rPr lang="it-IT" sz="1800" dirty="0">
                <a:solidFill>
                  <a:schemeClr val="tx1"/>
                </a:solidFill>
              </a:rPr>
              <a:t>. Essi vanno sempre informati e coinvolti: hanno il diritto/dovere di sapere, acconsentire, rifiutare. </a:t>
            </a:r>
          </a:p>
          <a:p>
            <a:pPr algn="just"/>
            <a:endParaRPr lang="it-IT" sz="1800" dirty="0"/>
          </a:p>
          <a:p>
            <a:pPr marL="612000" algn="just"/>
            <a:r>
              <a:rPr lang="it-IT" sz="1800" dirty="0">
                <a:solidFill>
                  <a:schemeClr val="tx1"/>
                </a:solidFill>
              </a:rPr>
              <a:t>Ogni operatore pastorale deve avere la piena consapevolezza che </a:t>
            </a:r>
            <a:r>
              <a:rPr lang="it-IT" sz="1800" dirty="0">
                <a:solidFill>
                  <a:srgbClr val="FF0000"/>
                </a:solidFill>
              </a:rPr>
              <a:t>i genitori sono e restano sempre i primi soggetti attivi e protagonisti dell’educazione dei loro figli. </a:t>
            </a:r>
          </a:p>
          <a:p>
            <a:pPr algn="just"/>
            <a:endParaRPr lang="it-IT" sz="1800" dirty="0">
              <a:solidFill>
                <a:schemeClr val="tx1"/>
              </a:solidFill>
            </a:endParaRPr>
          </a:p>
          <a:p>
            <a:pPr algn="just"/>
            <a:r>
              <a:rPr lang="it-IT" sz="1800" dirty="0">
                <a:solidFill>
                  <a:schemeClr val="tx1"/>
                </a:solidFill>
              </a:rPr>
              <a:t>L’operare accanto ai più piccoli potrà avvenire sempre e solo in nome di un’alleanza che presenti i caratteri della responsabilità, della collaborazione, del servizio, fuggendo da ogni autoreferenzialità.</a:t>
            </a:r>
          </a:p>
          <a:p>
            <a:pPr algn="just"/>
            <a:endParaRPr lang="it-IT" sz="1800" dirty="0"/>
          </a:p>
          <a:p>
            <a:pPr algn="just"/>
            <a:endParaRPr lang="it-IT" sz="1800"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1364" y="2743200"/>
            <a:ext cx="2228850" cy="2143125"/>
          </a:xfrm>
          <a:prstGeom prst="rect">
            <a:avLst/>
          </a:prstGeom>
        </p:spPr>
      </p:pic>
      <p:sp>
        <p:nvSpPr>
          <p:cNvPr id="4" name="Titolo 1">
            <a:extLst>
              <a:ext uri="{FF2B5EF4-FFF2-40B4-BE49-F238E27FC236}">
                <a16:creationId xmlns:a16="http://schemas.microsoft.com/office/drawing/2014/main" id="{9E697412-5F1E-4E86-AB13-DD087BFCE34D}"/>
              </a:ext>
            </a:extLst>
          </p:cNvPr>
          <p:cNvSpPr>
            <a:spLocks noGrp="1"/>
          </p:cNvSpPr>
          <p:nvPr>
            <p:ph type="title"/>
          </p:nvPr>
        </p:nvSpPr>
        <p:spPr>
          <a:xfrm>
            <a:off x="914400" y="152400"/>
            <a:ext cx="5686425" cy="700564"/>
          </a:xfrm>
        </p:spPr>
        <p:txBody>
          <a:bodyPr>
            <a:noAutofit/>
          </a:bodyPr>
          <a:lstStyle/>
          <a:p>
            <a:r>
              <a:rPr lang="it-IT" sz="2800" b="1" dirty="0">
                <a:solidFill>
                  <a:srgbClr val="4EA020"/>
                </a:solidFill>
                <a:latin typeface="Times New Roman" panose="02020603050405020304" pitchFamily="18" charset="0"/>
                <a:ea typeface="Times New Roman" panose="02020603050405020304" pitchFamily="18" charset="0"/>
                <a:cs typeface="Times New Roman" panose="02020603050405020304" pitchFamily="18" charset="0"/>
              </a:rPr>
              <a:t>Il patto educativo con i genitori </a:t>
            </a:r>
            <a:endParaRPr lang="it-IT" sz="2800" b="1" dirty="0">
              <a:solidFill>
                <a:srgbClr val="4EA020"/>
              </a:solidFill>
            </a:endParaRPr>
          </a:p>
        </p:txBody>
      </p:sp>
    </p:spTree>
    <p:extLst>
      <p:ext uri="{BB962C8B-B14F-4D97-AF65-F5344CB8AC3E}">
        <p14:creationId xmlns:p14="http://schemas.microsoft.com/office/powerpoint/2010/main" val="343330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685800"/>
            <a:ext cx="6477000" cy="914400"/>
          </a:xfrm>
        </p:spPr>
        <p:txBody>
          <a:bodyPr>
            <a:normAutofit/>
          </a:bodyPr>
          <a:lstStyle/>
          <a:p>
            <a:r>
              <a:rPr lang="it-IT" sz="2800" b="1" dirty="0">
                <a:solidFill>
                  <a:srgbClr val="4EA020"/>
                </a:solidFill>
              </a:rPr>
              <a:t>Il valore educativo </a:t>
            </a:r>
            <a:br>
              <a:rPr lang="it-IT" sz="2800" b="1" dirty="0">
                <a:solidFill>
                  <a:srgbClr val="4EA020"/>
                </a:solidFill>
              </a:rPr>
            </a:br>
            <a:r>
              <a:rPr lang="it-IT" sz="2800" b="1" dirty="0">
                <a:solidFill>
                  <a:srgbClr val="4EA020"/>
                </a:solidFill>
              </a:rPr>
              <a:t>di ciascuna figura pastorale</a:t>
            </a:r>
          </a:p>
        </p:txBody>
      </p:sp>
      <p:sp>
        <p:nvSpPr>
          <p:cNvPr id="3" name="Segnaposto testo 2"/>
          <p:cNvSpPr>
            <a:spLocks noGrp="1"/>
          </p:cNvSpPr>
          <p:nvPr>
            <p:ph type="body" idx="1"/>
          </p:nvPr>
        </p:nvSpPr>
        <p:spPr>
          <a:xfrm>
            <a:off x="1524000" y="2133600"/>
            <a:ext cx="6376208" cy="3942656"/>
          </a:xfrm>
        </p:spPr>
        <p:txBody>
          <a:bodyPr>
            <a:noAutofit/>
          </a:bodyPr>
          <a:lstStyle/>
          <a:p>
            <a:pPr algn="just"/>
            <a:endParaRPr lang="it-IT" dirty="0"/>
          </a:p>
          <a:p>
            <a:pPr algn="just"/>
            <a:r>
              <a:rPr lang="it-IT" sz="1800" dirty="0">
                <a:solidFill>
                  <a:schemeClr val="tx1"/>
                </a:solidFill>
              </a:rPr>
              <a:t>Tutti (sacerdoti, consacrati/e, laici), a prescindere dal ruolo o dal più o meno esplicito mandato educativo, hanno un compito e una valenza educativa nei confronti dei piccoli</a:t>
            </a:r>
            <a:r>
              <a:rPr lang="it-IT" sz="1800" dirty="0"/>
              <a:t>. </a:t>
            </a:r>
            <a:r>
              <a:rPr lang="it-IT" sz="1800" dirty="0">
                <a:solidFill>
                  <a:srgbClr val="FF0000"/>
                </a:solidFill>
              </a:rPr>
              <a:t>A tutti è chiesto di offrire la propria disponibilità</a:t>
            </a:r>
            <a:r>
              <a:rPr lang="it-IT" sz="1800" dirty="0"/>
              <a:t>, </a:t>
            </a:r>
            <a:r>
              <a:rPr lang="it-IT" sz="1800" dirty="0">
                <a:solidFill>
                  <a:schemeClr val="tx1"/>
                </a:solidFill>
              </a:rPr>
              <a:t>secondo le proprie capacità e possibilità concrete, </a:t>
            </a:r>
            <a:r>
              <a:rPr lang="it-IT" sz="1800" dirty="0">
                <a:solidFill>
                  <a:srgbClr val="FF0000"/>
                </a:solidFill>
              </a:rPr>
              <a:t>come segno di una fede adulta, che si fa carico dell’altro</a:t>
            </a:r>
            <a:r>
              <a:rPr lang="it-IT" sz="1800" dirty="0">
                <a:solidFill>
                  <a:schemeClr val="tx1"/>
                </a:solidFill>
              </a:rPr>
              <a:t>, specie del minore. </a:t>
            </a:r>
          </a:p>
          <a:p>
            <a:pPr algn="just"/>
            <a:endParaRPr lang="it-IT" sz="1800" dirty="0">
              <a:solidFill>
                <a:schemeClr val="tx1"/>
              </a:solidFill>
            </a:endParaRPr>
          </a:p>
          <a:p>
            <a:pPr algn="just"/>
            <a:r>
              <a:rPr lang="it-IT" sz="1800" dirty="0">
                <a:solidFill>
                  <a:schemeClr val="tx1"/>
                </a:solidFill>
              </a:rPr>
              <a:t>Solo se tutta la comunità sente propria la missione di educare i propri figli può nascere una vera e propria cultura della protezione-prevenzione.</a:t>
            </a:r>
          </a:p>
        </p:txBody>
      </p:sp>
    </p:spTree>
    <p:extLst>
      <p:ext uri="{BB962C8B-B14F-4D97-AF65-F5344CB8AC3E}">
        <p14:creationId xmlns:p14="http://schemas.microsoft.com/office/powerpoint/2010/main" val="3805270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2397</TotalTime>
  <Words>5064</Words>
  <Application>Microsoft Office PowerPoint</Application>
  <PresentationFormat>Presentazione su schermo (4:3)</PresentationFormat>
  <Paragraphs>346</Paragraphs>
  <Slides>57</Slides>
  <Notes>18</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57</vt:i4>
      </vt:variant>
    </vt:vector>
  </HeadingPairs>
  <TitlesOfParts>
    <vt:vector size="66" baseType="lpstr">
      <vt:lpstr>Arial</vt:lpstr>
      <vt:lpstr>Arial Black</vt:lpstr>
      <vt:lpstr>Bahnschrift SemiBold SemiConden</vt:lpstr>
      <vt:lpstr>Bookman Old Style</vt:lpstr>
      <vt:lpstr>Calibri</vt:lpstr>
      <vt:lpstr>Franklin Gothic Medium</vt:lpstr>
      <vt:lpstr>Times New Roman</vt:lpstr>
      <vt:lpstr>Verdana</vt:lpstr>
      <vt:lpstr>Office Theme</vt:lpstr>
      <vt:lpstr>La tutela dei minori e degli adulti vulnerabili   Prevenire gli abusi: le buone prassi in parrocchia  II parte </vt:lpstr>
      <vt:lpstr>Presentazione standard di PowerPoint</vt:lpstr>
      <vt:lpstr>COME  PRE-VENIRE GLI ABUSI ?</vt:lpstr>
      <vt:lpstr>Presentazione standard di PowerPoint</vt:lpstr>
      <vt:lpstr>Presentazione standard di PowerPoint</vt:lpstr>
      <vt:lpstr>I «mattoni» per costruire buone prassi parrocchiali </vt:lpstr>
      <vt:lpstr>La centralità del minore </vt:lpstr>
      <vt:lpstr>Il patto educativo con i genitori </vt:lpstr>
      <vt:lpstr>Il valore educativo  di ciascuna figura pastorale</vt:lpstr>
      <vt:lpstr>Scegliere con cura gli operatori pastorali</vt:lpstr>
      <vt:lpstr>Formare e informare  gli operatori pastorali  </vt:lpstr>
      <vt:lpstr>Presentazione standard di PowerPoint</vt:lpstr>
      <vt:lpstr>Presentazione standard di PowerPoint</vt:lpstr>
      <vt:lpstr>FORMAZIONE PERMANENTE</vt:lpstr>
      <vt:lpstr>Costruire percorsi di corresponsabilità comunitaria</vt:lpstr>
      <vt:lpstr>Intessere reti (territoriali) </vt:lpstr>
      <vt:lpstr>Educare alla legalità Vivere la legalità</vt:lpstr>
      <vt:lpstr>Le regole d’oro</vt:lpstr>
      <vt:lpstr>Attenzioni positive ...</vt:lpstr>
      <vt:lpstr>Comportamenti che non possono  mai essere accettati</vt:lpstr>
      <vt:lpstr>Le persone</vt:lpstr>
      <vt:lpstr>Presentazione standard di PowerPoint</vt:lpstr>
      <vt:lpstr>Presentazione standard di PowerPoint</vt:lpstr>
      <vt:lpstr>Presentazione standard di PowerPoint</vt:lpstr>
      <vt:lpstr>Presentazione standard di PowerPoint</vt:lpstr>
      <vt:lpstr>Presentazione standard di PowerPoint</vt:lpstr>
      <vt:lpstr>Allenatori, dirigenti e assistenti di società sportive</vt:lpstr>
      <vt:lpstr>Volontari delle pulizie e della manutenzione Volontari per attività occasionali (feste, sagre, manifestazioni) </vt:lpstr>
      <vt:lpstr>Presentazione standard di PowerPoint</vt:lpstr>
      <vt:lpstr>Le associazioni </vt:lpstr>
      <vt:lpstr>I luoghi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Penitenzieria</vt:lpstr>
      <vt:lpstr>Presentazione standard di PowerPoint</vt:lpstr>
      <vt:lpstr>Presentazione standard di PowerPoint</vt:lpstr>
      <vt:lpstr>I LUOGHI «VIRTUALI»</vt:lpstr>
      <vt:lpstr>Qualche suggerimento …</vt:lpstr>
      <vt:lpstr>Presentazione standard di PowerPoint</vt:lpstr>
      <vt:lpstr>Gli strumenti</vt:lpstr>
      <vt:lpstr>Presentazione standard di PowerPoint</vt:lpstr>
      <vt:lpstr>L’uso degli strumenti tecnologici</vt:lpstr>
      <vt:lpstr>Whatsapp e chat</vt:lpstr>
      <vt:lpstr>Presentazione standard di PowerPoint</vt:lpstr>
      <vt:lpstr>Foto, video e … web </vt:lpstr>
      <vt:lpstr> PRETI</vt:lpstr>
      <vt:lpstr>Il mezzo è utile, veloce, accessibile (anche troppo) …ma deve essere usato … con la testa! </vt:lpstr>
      <vt:lpstr>Presentazione standard di PowerPoint</vt:lpstr>
      <vt:lpstr>    https://giuridico.chiesacattolica.it/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Gottfried</dc:creator>
  <cp:lastModifiedBy>Gianluca Marchetti</cp:lastModifiedBy>
  <cp:revision>245</cp:revision>
  <dcterms:created xsi:type="dcterms:W3CDTF">2019-09-16T12:38:14Z</dcterms:created>
  <dcterms:modified xsi:type="dcterms:W3CDTF">2024-02-19T15:04:53Z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2019-04-09T00:00:00Z</vt:filetime>
  </property>
  <property fmtid="{D5CDD505-2E9C-101B-9397-08002B2CF9AE}" pid="3" name="Creator">
    <vt:lpwstr>Microsoft® PowerPoint® 2010</vt:lpwstr>
  </property>
  <property fmtid="{D5CDD505-2E9C-101B-9397-08002B2CF9AE}" pid="4" name="LastSaved">
    <vt:filetime>2019-09-16T00:00:00Z</vt:filetime>
  </property>
</Properties>
</file>